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7" r:id="rId2"/>
    <p:sldId id="258" r:id="rId3"/>
    <p:sldId id="259" r:id="rId4"/>
    <p:sldId id="260" r:id="rId5"/>
    <p:sldId id="261" r:id="rId6"/>
    <p:sldId id="264" r:id="rId7"/>
    <p:sldId id="266" r:id="rId8"/>
    <p:sldId id="268" r:id="rId9"/>
    <p:sldId id="269" r:id="rId10"/>
    <p:sldId id="271" r:id="rId11"/>
    <p:sldId id="272" r:id="rId12"/>
    <p:sldId id="273" r:id="rId13"/>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49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65C4F66A-8C28-4747-BD75-FFB691A8BFF0}" type="datetimeFigureOut">
              <a:rPr lang="ar-IQ" smtClean="0"/>
              <a:pPr/>
              <a:t>13/11/1439</a:t>
            </a:fld>
            <a:endParaRPr lang="ar-IQ"/>
          </a:p>
        </p:txBody>
      </p:sp>
      <p:sp>
        <p:nvSpPr>
          <p:cNvPr id="17" name="Footer Placeholder 16"/>
          <p:cNvSpPr>
            <a:spLocks noGrp="1"/>
          </p:cNvSpPr>
          <p:nvPr>
            <p:ph type="ftr" sz="quarter" idx="11"/>
          </p:nvPr>
        </p:nvSpPr>
        <p:spPr/>
        <p:txBody>
          <a:bodyPr/>
          <a:lstStyle>
            <a:extLst/>
          </a:lstStyle>
          <a:p>
            <a:endParaRPr lang="ar-IQ"/>
          </a:p>
        </p:txBody>
      </p:sp>
      <p:sp>
        <p:nvSpPr>
          <p:cNvPr id="29" name="Slide Number Placeholder 28"/>
          <p:cNvSpPr>
            <a:spLocks noGrp="1"/>
          </p:cNvSpPr>
          <p:nvPr>
            <p:ph type="sldNum" sz="quarter" idx="12"/>
          </p:nvPr>
        </p:nvSpPr>
        <p:spPr/>
        <p:txBody>
          <a:bodyPr/>
          <a:lstStyle>
            <a:extLst/>
          </a:lstStyle>
          <a:p>
            <a:fld id="{D3DD1BC2-D254-45C9-9774-B58C3FD4B769}" type="slidenum">
              <a:rPr lang="ar-IQ" smtClean="0"/>
              <a:pPr/>
              <a:t>‹#›</a:t>
            </a:fld>
            <a:endParaRPr lang="ar-IQ"/>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5C4F66A-8C28-4747-BD75-FFB691A8BFF0}" type="datetimeFigureOut">
              <a:rPr lang="ar-IQ" smtClean="0"/>
              <a:pPr/>
              <a:t>13/11/1439</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D3DD1BC2-D254-45C9-9774-B58C3FD4B769}"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5C4F66A-8C28-4747-BD75-FFB691A8BFF0}" type="datetimeFigureOut">
              <a:rPr lang="ar-IQ" smtClean="0"/>
              <a:pPr/>
              <a:t>13/11/1439</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D3DD1BC2-D254-45C9-9774-B58C3FD4B769}"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5C4F66A-8C28-4747-BD75-FFB691A8BFF0}" type="datetimeFigureOut">
              <a:rPr lang="ar-IQ" smtClean="0"/>
              <a:pPr/>
              <a:t>13/11/1439</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D3DD1BC2-D254-45C9-9774-B58C3FD4B769}"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5C4F66A-8C28-4747-BD75-FFB691A8BFF0}" type="datetimeFigureOut">
              <a:rPr lang="ar-IQ" smtClean="0"/>
              <a:pPr/>
              <a:t>13/11/1439</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D3DD1BC2-D254-45C9-9774-B58C3FD4B769}" type="slidenum">
              <a:rPr lang="ar-IQ" smtClean="0"/>
              <a:pPr/>
              <a:t>‹#›</a:t>
            </a:fld>
            <a:endParaRPr lang="ar-IQ"/>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5C4F66A-8C28-4747-BD75-FFB691A8BFF0}" type="datetimeFigureOut">
              <a:rPr lang="ar-IQ" smtClean="0"/>
              <a:pPr/>
              <a:t>13/11/1439</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D3DD1BC2-D254-45C9-9774-B58C3FD4B769}"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5C4F66A-8C28-4747-BD75-FFB691A8BFF0}" type="datetimeFigureOut">
              <a:rPr lang="ar-IQ" smtClean="0"/>
              <a:pPr/>
              <a:t>13/11/1439</a:t>
            </a:fld>
            <a:endParaRPr lang="ar-IQ"/>
          </a:p>
        </p:txBody>
      </p:sp>
      <p:sp>
        <p:nvSpPr>
          <p:cNvPr id="8" name="Footer Placeholder 7"/>
          <p:cNvSpPr>
            <a:spLocks noGrp="1"/>
          </p:cNvSpPr>
          <p:nvPr>
            <p:ph type="ftr" sz="quarter" idx="11"/>
          </p:nvPr>
        </p:nvSpPr>
        <p:spPr/>
        <p:txBody>
          <a:bodyPr/>
          <a:lstStyle>
            <a:extLst/>
          </a:lstStyle>
          <a:p>
            <a:endParaRPr lang="ar-IQ"/>
          </a:p>
        </p:txBody>
      </p:sp>
      <p:sp>
        <p:nvSpPr>
          <p:cNvPr id="9" name="Slide Number Placeholder 8"/>
          <p:cNvSpPr>
            <a:spLocks noGrp="1"/>
          </p:cNvSpPr>
          <p:nvPr>
            <p:ph type="sldNum" sz="quarter" idx="12"/>
          </p:nvPr>
        </p:nvSpPr>
        <p:spPr/>
        <p:txBody>
          <a:bodyPr/>
          <a:lstStyle>
            <a:extLst/>
          </a:lstStyle>
          <a:p>
            <a:fld id="{D3DD1BC2-D254-45C9-9774-B58C3FD4B769}" type="slidenum">
              <a:rPr lang="ar-IQ" smtClean="0"/>
              <a:pPr/>
              <a:t>‹#›</a:t>
            </a:fld>
            <a:endParaRPr lang="ar-IQ"/>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5C4F66A-8C28-4747-BD75-FFB691A8BFF0}" type="datetimeFigureOut">
              <a:rPr lang="ar-IQ" smtClean="0"/>
              <a:pPr/>
              <a:t>13/11/1439</a:t>
            </a:fld>
            <a:endParaRPr lang="ar-IQ"/>
          </a:p>
        </p:txBody>
      </p:sp>
      <p:sp>
        <p:nvSpPr>
          <p:cNvPr id="4" name="Footer Placeholder 3"/>
          <p:cNvSpPr>
            <a:spLocks noGrp="1"/>
          </p:cNvSpPr>
          <p:nvPr>
            <p:ph type="ftr" sz="quarter" idx="11"/>
          </p:nvPr>
        </p:nvSpPr>
        <p:spPr/>
        <p:txBody>
          <a:bodyPr/>
          <a:lstStyle>
            <a:extLst/>
          </a:lstStyle>
          <a:p>
            <a:endParaRPr lang="ar-IQ"/>
          </a:p>
        </p:txBody>
      </p:sp>
      <p:sp>
        <p:nvSpPr>
          <p:cNvPr id="5" name="Slide Number Placeholder 4"/>
          <p:cNvSpPr>
            <a:spLocks noGrp="1"/>
          </p:cNvSpPr>
          <p:nvPr>
            <p:ph type="sldNum" sz="quarter" idx="12"/>
          </p:nvPr>
        </p:nvSpPr>
        <p:spPr/>
        <p:txBody>
          <a:bodyPr/>
          <a:lstStyle>
            <a:extLst/>
          </a:lstStyle>
          <a:p>
            <a:fld id="{D3DD1BC2-D254-45C9-9774-B58C3FD4B769}"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5C4F66A-8C28-4747-BD75-FFB691A8BFF0}" type="datetimeFigureOut">
              <a:rPr lang="ar-IQ" smtClean="0"/>
              <a:pPr/>
              <a:t>13/11/1439</a:t>
            </a:fld>
            <a:endParaRPr lang="ar-IQ"/>
          </a:p>
        </p:txBody>
      </p:sp>
      <p:sp>
        <p:nvSpPr>
          <p:cNvPr id="3" name="Footer Placeholder 2"/>
          <p:cNvSpPr>
            <a:spLocks noGrp="1"/>
          </p:cNvSpPr>
          <p:nvPr>
            <p:ph type="ftr" sz="quarter" idx="11"/>
          </p:nvPr>
        </p:nvSpPr>
        <p:spPr/>
        <p:txBody>
          <a:bodyPr/>
          <a:lstStyle>
            <a:extLst/>
          </a:lstStyle>
          <a:p>
            <a:endParaRPr lang="ar-IQ"/>
          </a:p>
        </p:txBody>
      </p:sp>
      <p:sp>
        <p:nvSpPr>
          <p:cNvPr id="4" name="Slide Number Placeholder 3"/>
          <p:cNvSpPr>
            <a:spLocks noGrp="1"/>
          </p:cNvSpPr>
          <p:nvPr>
            <p:ph type="sldNum" sz="quarter" idx="12"/>
          </p:nvPr>
        </p:nvSpPr>
        <p:spPr/>
        <p:txBody>
          <a:bodyPr/>
          <a:lstStyle>
            <a:extLst/>
          </a:lstStyle>
          <a:p>
            <a:fld id="{D3DD1BC2-D254-45C9-9774-B58C3FD4B769}"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5C4F66A-8C28-4747-BD75-FFB691A8BFF0}" type="datetimeFigureOut">
              <a:rPr lang="ar-IQ" smtClean="0"/>
              <a:pPr/>
              <a:t>13/11/1439</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D3DD1BC2-D254-45C9-9774-B58C3FD4B769}"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65C4F66A-8C28-4747-BD75-FFB691A8BFF0}" type="datetimeFigureOut">
              <a:rPr lang="ar-IQ" smtClean="0"/>
              <a:pPr/>
              <a:t>13/11/1439</a:t>
            </a:fld>
            <a:endParaRPr lang="ar-IQ"/>
          </a:p>
        </p:txBody>
      </p:sp>
      <p:sp>
        <p:nvSpPr>
          <p:cNvPr id="6" name="Footer Placeholder 5"/>
          <p:cNvSpPr>
            <a:spLocks noGrp="1"/>
          </p:cNvSpPr>
          <p:nvPr>
            <p:ph type="ftr" sz="quarter" idx="11"/>
          </p:nvPr>
        </p:nvSpPr>
        <p:spPr>
          <a:xfrm>
            <a:off x="914400" y="55499"/>
            <a:ext cx="5562600" cy="365125"/>
          </a:xfrm>
        </p:spPr>
        <p:txBody>
          <a:bodyPr/>
          <a:lstStyle>
            <a:extLst/>
          </a:lstStyle>
          <a:p>
            <a:endParaRPr lang="ar-IQ"/>
          </a:p>
        </p:txBody>
      </p:sp>
      <p:sp>
        <p:nvSpPr>
          <p:cNvPr id="7" name="Slide Number Placeholder 6"/>
          <p:cNvSpPr>
            <a:spLocks noGrp="1"/>
          </p:cNvSpPr>
          <p:nvPr>
            <p:ph type="sldNum" sz="quarter" idx="12"/>
          </p:nvPr>
        </p:nvSpPr>
        <p:spPr>
          <a:xfrm>
            <a:off x="8610600" y="55499"/>
            <a:ext cx="457200" cy="365125"/>
          </a:xfrm>
        </p:spPr>
        <p:txBody>
          <a:bodyPr/>
          <a:lstStyle>
            <a:extLst/>
          </a:lstStyle>
          <a:p>
            <a:fld id="{D3DD1BC2-D254-45C9-9774-B58C3FD4B769}"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65C4F66A-8C28-4747-BD75-FFB691A8BFF0}" type="datetimeFigureOut">
              <a:rPr lang="ar-IQ" smtClean="0"/>
              <a:pPr/>
              <a:t>13/11/1439</a:t>
            </a:fld>
            <a:endParaRPr lang="ar-IQ"/>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ar-IQ"/>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D3DD1BC2-D254-45C9-9774-B58C3FD4B769}" type="slidenum">
              <a:rPr lang="ar-IQ" smtClean="0"/>
              <a:pPr/>
              <a:t>‹#›</a:t>
            </a:fld>
            <a:endParaRPr lang="ar-IQ"/>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r" rtl="1"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r" rtl="1"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r" rtl="1"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r" rtl="1"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r" rtl="1"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r" rtl="1"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28675" y="548680"/>
            <a:ext cx="7772400" cy="1857388"/>
          </a:xfrm>
        </p:spPr>
        <p:txBody>
          <a:bodyPr/>
          <a:lstStyle/>
          <a:p>
            <a:pPr algn="ctr"/>
            <a:r>
              <a:rPr lang="en-GB" b="1" i="1" dirty="0" smtClean="0">
                <a:solidFill>
                  <a:srgbClr val="FFFF00"/>
                </a:solidFill>
              </a:rPr>
              <a:t>Cell Biology </a:t>
            </a:r>
            <a:r>
              <a:rPr lang="en-GB" b="1" i="1" dirty="0" err="1" smtClean="0">
                <a:solidFill>
                  <a:srgbClr val="FFFF00"/>
                </a:solidFill>
              </a:rPr>
              <a:t>Lec</a:t>
            </a:r>
            <a:r>
              <a:rPr lang="en-GB" b="1" i="1" dirty="0" smtClean="0">
                <a:solidFill>
                  <a:srgbClr val="FFFF00"/>
                </a:solidFill>
              </a:rPr>
              <a:t> </a:t>
            </a:r>
            <a:r>
              <a:rPr lang="en-GB" b="1" i="1" dirty="0" smtClean="0">
                <a:solidFill>
                  <a:srgbClr val="FFFF00"/>
                </a:solidFill>
              </a:rPr>
              <a:t>(9)</a:t>
            </a:r>
            <a:r>
              <a:rPr lang="en-GB" b="1" i="1" dirty="0" smtClean="0">
                <a:solidFill>
                  <a:srgbClr val="FFFF00"/>
                </a:solidFill>
              </a:rPr>
              <a:t/>
            </a:r>
            <a:br>
              <a:rPr lang="en-GB" b="1" i="1" dirty="0" smtClean="0">
                <a:solidFill>
                  <a:srgbClr val="FFFF00"/>
                </a:solidFill>
              </a:rPr>
            </a:br>
            <a:r>
              <a:rPr lang="en-GB" b="1" i="1" dirty="0">
                <a:solidFill>
                  <a:srgbClr val="FFFF00"/>
                </a:solidFill>
              </a:rPr>
              <a:t>Cancer cell</a:t>
            </a:r>
            <a:r>
              <a:rPr lang="en-US" dirty="0" smtClean="0"/>
              <a:t/>
            </a:r>
            <a:br>
              <a:rPr lang="en-US" dirty="0" smtClean="0"/>
            </a:br>
            <a:endParaRPr lang="ar-IQ" dirty="0"/>
          </a:p>
        </p:txBody>
      </p:sp>
      <p:sp>
        <p:nvSpPr>
          <p:cNvPr id="4"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8" name="Picture 4"/>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1763688" y="2203422"/>
            <a:ext cx="5616624" cy="39604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tx2">
                <a:lumMod val="25000"/>
              </a:schemeClr>
            </a:gs>
            <a:gs pos="65000">
              <a:schemeClr val="tx2">
                <a:lumMod val="50000"/>
              </a:schemeClr>
            </a:gs>
            <a:gs pos="100000">
              <a:schemeClr val="tx2">
                <a:lumMod val="1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57158" y="142852"/>
            <a:ext cx="8501122" cy="837876"/>
          </a:xfrm>
        </p:spPr>
        <p:txBody>
          <a:bodyPr/>
          <a:lstStyle/>
          <a:p>
            <a:pPr algn="ctr"/>
            <a:r>
              <a:rPr lang="en-US" sz="3200" b="1" dirty="0" smtClean="0">
                <a:solidFill>
                  <a:schemeClr val="accent6">
                    <a:lumMod val="40000"/>
                    <a:lumOff val="60000"/>
                  </a:schemeClr>
                </a:solidFill>
              </a:rPr>
              <a:t>Management or treatment of cancer</a:t>
            </a:r>
            <a:r>
              <a:rPr lang="en-US" dirty="0" smtClean="0"/>
              <a:t/>
            </a:r>
            <a:br>
              <a:rPr lang="en-US" dirty="0" smtClean="0"/>
            </a:br>
            <a:endParaRPr lang="ar-IQ" dirty="0"/>
          </a:p>
        </p:txBody>
      </p:sp>
      <p:sp>
        <p:nvSpPr>
          <p:cNvPr id="3" name="Content Placeholder 2"/>
          <p:cNvSpPr>
            <a:spLocks noGrp="1"/>
          </p:cNvSpPr>
          <p:nvPr>
            <p:ph idx="1"/>
          </p:nvPr>
        </p:nvSpPr>
        <p:spPr>
          <a:xfrm>
            <a:off x="251520" y="908720"/>
            <a:ext cx="8784976" cy="5949280"/>
          </a:xfrm>
        </p:spPr>
        <p:txBody>
          <a:bodyPr>
            <a:normAutofit/>
          </a:bodyPr>
          <a:lstStyle/>
          <a:p>
            <a:pPr marL="582930" indent="-514350" algn="l" rtl="0">
              <a:buAutoNum type="arabicPeriod"/>
            </a:pPr>
            <a:r>
              <a:rPr lang="en-US" b="1" u="sng" dirty="0" smtClean="0">
                <a:solidFill>
                  <a:srgbClr val="FFFF00"/>
                </a:solidFill>
              </a:rPr>
              <a:t>Surgery </a:t>
            </a:r>
            <a:r>
              <a:rPr lang="en-US" b="1" u="sng" dirty="0">
                <a:solidFill>
                  <a:srgbClr val="FFFF00"/>
                </a:solidFill>
              </a:rPr>
              <a:t>:</a:t>
            </a:r>
            <a:r>
              <a:rPr lang="en-US" dirty="0"/>
              <a:t> </a:t>
            </a:r>
            <a:r>
              <a:rPr lang="en-US" sz="2800" dirty="0"/>
              <a:t>is the primary method of treatment for most isolated, solid cancers. For some types of cancer this is sufficient to eliminate the cancer</a:t>
            </a:r>
            <a:r>
              <a:rPr lang="en-US" sz="2800" dirty="0" smtClean="0"/>
              <a:t>.</a:t>
            </a:r>
          </a:p>
          <a:p>
            <a:pPr marL="68580" indent="0" algn="l" rtl="0">
              <a:buNone/>
            </a:pPr>
            <a:endParaRPr lang="en-US" sz="2800" dirty="0" smtClean="0"/>
          </a:p>
          <a:p>
            <a:pPr marL="68580" indent="0" algn="l" rtl="0">
              <a:buNone/>
            </a:pPr>
            <a:r>
              <a:rPr lang="en-US" sz="2800" b="1" dirty="0" smtClean="0">
                <a:solidFill>
                  <a:schemeClr val="accent6">
                    <a:lumMod val="60000"/>
                    <a:lumOff val="40000"/>
                  </a:schemeClr>
                </a:solidFill>
              </a:rPr>
              <a:t>2.</a:t>
            </a:r>
            <a:r>
              <a:rPr lang="en-US" sz="2800" dirty="0" smtClean="0"/>
              <a:t>  </a:t>
            </a:r>
            <a:r>
              <a:rPr lang="en-US" sz="2800" b="1" u="sng" dirty="0" smtClean="0">
                <a:solidFill>
                  <a:srgbClr val="FFFF00"/>
                </a:solidFill>
              </a:rPr>
              <a:t>Chemotherapy </a:t>
            </a:r>
            <a:r>
              <a:rPr lang="en-US" sz="2800" b="1" u="sng" dirty="0">
                <a:solidFill>
                  <a:srgbClr val="FFFF00"/>
                </a:solidFill>
              </a:rPr>
              <a:t>:</a:t>
            </a:r>
            <a:r>
              <a:rPr lang="en-US" sz="2800" dirty="0"/>
              <a:t> is the treatment of cancer with one or more cytotoxic anti-neoplastic drugs, traditional chemotherapeutic agents act by killing cells that divide rapidly, a critical property of most cancer cells. In combination with surgery, chemotherapy has proven useful in cancer types including (breast cancer, colorectal cancer, pancreatic cancer, </a:t>
            </a:r>
            <a:r>
              <a:rPr lang="en-US" sz="2800" dirty="0" err="1"/>
              <a:t>osteogenic</a:t>
            </a:r>
            <a:r>
              <a:rPr lang="en-US" sz="2800" dirty="0"/>
              <a:t> sarcoma, testicular cancer, ovarian cancer and certain lung cancers.</a:t>
            </a:r>
            <a:endParaRPr lang="ar-IQ"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tx2">
                <a:lumMod val="5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55576" y="260648"/>
            <a:ext cx="7772400" cy="612680"/>
          </a:xfrm>
        </p:spPr>
        <p:txBody>
          <a:bodyPr/>
          <a:lstStyle/>
          <a:p>
            <a:pPr algn="ctr"/>
            <a:r>
              <a:rPr lang="en-US" sz="3200" b="1" dirty="0">
                <a:solidFill>
                  <a:srgbClr val="1AB39F">
                    <a:lumMod val="40000"/>
                    <a:lumOff val="60000"/>
                  </a:srgbClr>
                </a:solidFill>
              </a:rPr>
              <a:t>Management or treatment of cancer</a:t>
            </a:r>
            <a:endParaRPr lang="en-US" dirty="0"/>
          </a:p>
        </p:txBody>
      </p:sp>
      <p:sp>
        <p:nvSpPr>
          <p:cNvPr id="3" name="Content Placeholder 2"/>
          <p:cNvSpPr>
            <a:spLocks noGrp="1"/>
          </p:cNvSpPr>
          <p:nvPr>
            <p:ph idx="1"/>
          </p:nvPr>
        </p:nvSpPr>
        <p:spPr>
          <a:xfrm>
            <a:off x="251520" y="1052736"/>
            <a:ext cx="8784976" cy="5544616"/>
          </a:xfrm>
        </p:spPr>
        <p:txBody>
          <a:bodyPr/>
          <a:lstStyle/>
          <a:p>
            <a:pPr marL="68580" indent="0" algn="l">
              <a:buNone/>
            </a:pPr>
            <a:r>
              <a:rPr lang="en-US" b="1" dirty="0" smtClean="0">
                <a:solidFill>
                  <a:schemeClr val="accent6">
                    <a:lumMod val="60000"/>
                    <a:lumOff val="40000"/>
                  </a:schemeClr>
                </a:solidFill>
              </a:rPr>
              <a:t>3.</a:t>
            </a:r>
            <a:r>
              <a:rPr lang="en-US" dirty="0" smtClean="0"/>
              <a:t> </a:t>
            </a:r>
            <a:r>
              <a:rPr lang="en-US" b="1" u="sng" dirty="0" smtClean="0">
                <a:solidFill>
                  <a:srgbClr val="FFFF00"/>
                </a:solidFill>
              </a:rPr>
              <a:t>Radiation </a:t>
            </a:r>
            <a:r>
              <a:rPr lang="en-US" b="1" u="sng" dirty="0">
                <a:solidFill>
                  <a:srgbClr val="FFFF00"/>
                </a:solidFill>
              </a:rPr>
              <a:t>:</a:t>
            </a:r>
            <a:r>
              <a:rPr lang="en-US" b="1" dirty="0">
                <a:solidFill>
                  <a:srgbClr val="FFFF00"/>
                </a:solidFill>
              </a:rPr>
              <a:t> </a:t>
            </a:r>
            <a:r>
              <a:rPr lang="en-US" sz="2800" dirty="0"/>
              <a:t>Involves the use of ionizing radiation in an attempt to either cure or improve symptoms. It works by damaging the DNA of cancerous tissue, killing it. Radiation is typically used in addition to surgery and or </a:t>
            </a:r>
            <a:endParaRPr lang="en-US" sz="2800" dirty="0" smtClean="0"/>
          </a:p>
          <a:p>
            <a:pPr marL="68580" indent="0" algn="l">
              <a:buNone/>
            </a:pPr>
            <a:r>
              <a:rPr lang="en-US" sz="2800" dirty="0" smtClean="0"/>
              <a:t>chemotherapy.</a:t>
            </a:r>
          </a:p>
          <a:p>
            <a:pPr marL="68580" indent="0" algn="l">
              <a:buNone/>
            </a:pPr>
            <a:r>
              <a:rPr lang="en-US" sz="2800" dirty="0"/>
              <a:t>	</a:t>
            </a:r>
            <a:r>
              <a:rPr lang="en-US" sz="2800" b="1" dirty="0" smtClean="0">
                <a:solidFill>
                  <a:schemeClr val="accent6">
                    <a:lumMod val="60000"/>
                    <a:lumOff val="40000"/>
                  </a:schemeClr>
                </a:solidFill>
              </a:rPr>
              <a:t>4.</a:t>
            </a:r>
            <a:r>
              <a:rPr lang="en-US" sz="2800" dirty="0" smtClean="0"/>
              <a:t> </a:t>
            </a:r>
            <a:r>
              <a:rPr lang="en-US" sz="2800" b="1" u="sng" dirty="0" smtClean="0">
                <a:solidFill>
                  <a:srgbClr val="FFFF00"/>
                </a:solidFill>
              </a:rPr>
              <a:t>Targeted </a:t>
            </a:r>
            <a:r>
              <a:rPr lang="en-US" sz="2800" b="1" u="sng" dirty="0">
                <a:solidFill>
                  <a:srgbClr val="FFFF00"/>
                </a:solidFill>
              </a:rPr>
              <a:t>therapies :</a:t>
            </a:r>
            <a:r>
              <a:rPr lang="en-US" sz="2800" b="1" dirty="0">
                <a:solidFill>
                  <a:srgbClr val="FFFF00"/>
                </a:solidFill>
              </a:rPr>
              <a:t> </a:t>
            </a:r>
            <a:r>
              <a:rPr lang="en-US" sz="2800" b="1" dirty="0" smtClean="0">
                <a:solidFill>
                  <a:srgbClr val="FFFF00"/>
                </a:solidFill>
              </a:rPr>
              <a:t> </a:t>
            </a:r>
            <a:r>
              <a:rPr lang="en-US" sz="2800" dirty="0" smtClean="0"/>
              <a:t>Targeted </a:t>
            </a:r>
            <a:r>
              <a:rPr lang="en-US" sz="2800" dirty="0"/>
              <a:t>therapy, which first became available in the late 1990s. This constitutes the use of agents specific for the deregulated proteins of cancer cells , small molecule targeted therapy drugs are generally inhibitors of enzymatic domains on mutated, overexpressed or critical proteins within the cancer cell.</a:t>
            </a:r>
          </a:p>
        </p:txBody>
      </p:sp>
    </p:spTree>
    <p:extLst>
      <p:ext uri="{BB962C8B-B14F-4D97-AF65-F5344CB8AC3E}">
        <p14:creationId xmlns:p14="http://schemas.microsoft.com/office/powerpoint/2010/main" val="23100353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tx2">
                <a:lumMod val="5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27584" y="260648"/>
            <a:ext cx="7772400" cy="720080"/>
          </a:xfrm>
        </p:spPr>
        <p:txBody>
          <a:bodyPr/>
          <a:lstStyle/>
          <a:p>
            <a:pPr algn="ctr"/>
            <a:r>
              <a:rPr lang="en-US" sz="3200" b="1" dirty="0">
                <a:solidFill>
                  <a:srgbClr val="1AB39F">
                    <a:lumMod val="40000"/>
                    <a:lumOff val="60000"/>
                  </a:srgbClr>
                </a:solidFill>
              </a:rPr>
              <a:t>Management or treatment of cancer</a:t>
            </a:r>
            <a:endParaRPr lang="en-US" dirty="0"/>
          </a:p>
        </p:txBody>
      </p:sp>
      <p:sp>
        <p:nvSpPr>
          <p:cNvPr id="3" name="Content Placeholder 2"/>
          <p:cNvSpPr>
            <a:spLocks noGrp="1"/>
          </p:cNvSpPr>
          <p:nvPr>
            <p:ph idx="1"/>
          </p:nvPr>
        </p:nvSpPr>
        <p:spPr>
          <a:xfrm>
            <a:off x="179512" y="980728"/>
            <a:ext cx="8856984" cy="5616624"/>
          </a:xfrm>
        </p:spPr>
        <p:txBody>
          <a:bodyPr/>
          <a:lstStyle/>
          <a:p>
            <a:pPr marL="68580" indent="0" algn="l">
              <a:buNone/>
            </a:pPr>
            <a:r>
              <a:rPr lang="en-US" dirty="0"/>
              <a:t>	</a:t>
            </a:r>
            <a:r>
              <a:rPr lang="en-US" b="1" dirty="0" smtClean="0">
                <a:solidFill>
                  <a:schemeClr val="accent6">
                    <a:lumMod val="60000"/>
                    <a:lumOff val="40000"/>
                  </a:schemeClr>
                </a:solidFill>
              </a:rPr>
              <a:t>5.</a:t>
            </a:r>
            <a:r>
              <a:rPr lang="en-US" dirty="0" smtClean="0"/>
              <a:t> </a:t>
            </a:r>
            <a:r>
              <a:rPr lang="en-US" b="1" u="sng" dirty="0" smtClean="0">
                <a:solidFill>
                  <a:srgbClr val="FFFF00"/>
                </a:solidFill>
              </a:rPr>
              <a:t>Immunotherapy </a:t>
            </a:r>
            <a:r>
              <a:rPr lang="en-US" b="1" u="sng" dirty="0">
                <a:solidFill>
                  <a:srgbClr val="FFFF00"/>
                </a:solidFill>
              </a:rPr>
              <a:t>:</a:t>
            </a:r>
            <a:r>
              <a:rPr lang="en-US" dirty="0"/>
              <a:t> </a:t>
            </a:r>
            <a:r>
              <a:rPr lang="en-US" sz="2400" dirty="0"/>
              <a:t>A variety of therapies using immunotherapy, stimulating or helping the immune system to fight cancer, have come into use since 1997. This treatment is given together with the other types of treatment such as Surgery, radiotherapy and Chemotherapy</a:t>
            </a:r>
            <a:r>
              <a:rPr lang="en-US" sz="2400" dirty="0" smtClean="0"/>
              <a:t>.</a:t>
            </a:r>
          </a:p>
          <a:p>
            <a:pPr marL="68580" indent="0" algn="l">
              <a:buNone/>
            </a:pPr>
            <a:endParaRPr lang="en-US" sz="2400" dirty="0" smtClean="0"/>
          </a:p>
          <a:p>
            <a:pPr marL="68580" indent="0" algn="l">
              <a:buNone/>
            </a:pPr>
            <a:r>
              <a:rPr lang="en-US" sz="2400" dirty="0"/>
              <a:t>	</a:t>
            </a:r>
            <a:r>
              <a:rPr lang="en-US" sz="2800" b="1" dirty="0" smtClean="0">
                <a:solidFill>
                  <a:schemeClr val="accent6">
                    <a:lumMod val="60000"/>
                    <a:lumOff val="40000"/>
                  </a:schemeClr>
                </a:solidFill>
              </a:rPr>
              <a:t>6.</a:t>
            </a:r>
            <a:r>
              <a:rPr lang="en-US" sz="2400" dirty="0" smtClean="0"/>
              <a:t> </a:t>
            </a:r>
            <a:r>
              <a:rPr lang="en-US" sz="2800" b="1" u="sng" dirty="0" smtClean="0">
                <a:solidFill>
                  <a:srgbClr val="FFFF00"/>
                </a:solidFill>
              </a:rPr>
              <a:t>Hormonal </a:t>
            </a:r>
            <a:r>
              <a:rPr lang="en-US" sz="2800" b="1" u="sng" dirty="0">
                <a:solidFill>
                  <a:srgbClr val="FFFF00"/>
                </a:solidFill>
              </a:rPr>
              <a:t>therapy : </a:t>
            </a:r>
            <a:r>
              <a:rPr lang="en-US" sz="2400" dirty="0"/>
              <a:t>The growth of some cancers can be inhibited by providing or blocking certain hormones. Common examples of hormone-sensitive </a:t>
            </a:r>
            <a:r>
              <a:rPr lang="en-US" sz="2400" dirty="0" smtClean="0"/>
              <a:t>tumors </a:t>
            </a:r>
            <a:r>
              <a:rPr lang="en-US" sz="2400" dirty="0"/>
              <a:t>include certain types of breast and prostate cancers</a:t>
            </a:r>
            <a:r>
              <a:rPr lang="en-US" sz="2400" dirty="0" smtClean="0"/>
              <a:t>.</a:t>
            </a:r>
          </a:p>
          <a:p>
            <a:pPr marL="68580" indent="0" algn="l">
              <a:buNone/>
            </a:pPr>
            <a:r>
              <a:rPr lang="en-US" sz="2400" dirty="0"/>
              <a:t>	</a:t>
            </a:r>
            <a:r>
              <a:rPr lang="en-US" sz="2800" b="1" dirty="0" smtClean="0">
                <a:solidFill>
                  <a:schemeClr val="accent6">
                    <a:lumMod val="60000"/>
                    <a:lumOff val="40000"/>
                  </a:schemeClr>
                </a:solidFill>
              </a:rPr>
              <a:t>7.</a:t>
            </a:r>
            <a:r>
              <a:rPr lang="en-US" sz="2400" dirty="0" smtClean="0"/>
              <a:t>  </a:t>
            </a:r>
            <a:r>
              <a:rPr lang="en-US" sz="2800" b="1" u="sng" dirty="0" smtClean="0">
                <a:solidFill>
                  <a:srgbClr val="FFFF00"/>
                </a:solidFill>
              </a:rPr>
              <a:t>Alternative </a:t>
            </a:r>
            <a:r>
              <a:rPr lang="en-US" sz="2800" b="1" u="sng" dirty="0">
                <a:solidFill>
                  <a:srgbClr val="FFFF00"/>
                </a:solidFill>
              </a:rPr>
              <a:t>medicine : </a:t>
            </a:r>
            <a:r>
              <a:rPr lang="en-US" sz="2400" dirty="0"/>
              <a:t>They include diet and exercise, chemicals, herbs, devices, and manual </a:t>
            </a:r>
            <a:r>
              <a:rPr lang="en-US" sz="2400" dirty="0" smtClean="0"/>
              <a:t>procedures. </a:t>
            </a:r>
            <a:endParaRPr lang="en-US" sz="2400" dirty="0"/>
          </a:p>
        </p:txBody>
      </p:sp>
    </p:spTree>
    <p:extLst>
      <p:ext uri="{BB962C8B-B14F-4D97-AF65-F5344CB8AC3E}">
        <p14:creationId xmlns:p14="http://schemas.microsoft.com/office/powerpoint/2010/main" val="115154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tx2">
                <a:lumMod val="25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0"/>
            <a:ext cx="8258204" cy="857256"/>
          </a:xfrm>
        </p:spPr>
        <p:txBody>
          <a:bodyPr/>
          <a:lstStyle/>
          <a:p>
            <a:pPr algn="ctr"/>
            <a:r>
              <a:rPr lang="en-GB" b="1" i="1" dirty="0" smtClean="0">
                <a:solidFill>
                  <a:srgbClr val="FFFF00"/>
                </a:solidFill>
              </a:rPr>
              <a:t>Cancer cell</a:t>
            </a:r>
            <a:endParaRPr lang="ar-IQ" dirty="0">
              <a:solidFill>
                <a:srgbClr val="FFFF00"/>
              </a:solidFill>
            </a:endParaRPr>
          </a:p>
        </p:txBody>
      </p:sp>
      <p:sp>
        <p:nvSpPr>
          <p:cNvPr id="3" name="Content Placeholder 2"/>
          <p:cNvSpPr>
            <a:spLocks noGrp="1"/>
          </p:cNvSpPr>
          <p:nvPr>
            <p:ph idx="1"/>
          </p:nvPr>
        </p:nvSpPr>
        <p:spPr>
          <a:xfrm>
            <a:off x="214282" y="980728"/>
            <a:ext cx="8715436" cy="5877272"/>
          </a:xfrm>
        </p:spPr>
        <p:txBody>
          <a:bodyPr>
            <a:normAutofit fontScale="85000" lnSpcReduction="20000"/>
          </a:bodyPr>
          <a:lstStyle/>
          <a:p>
            <a:pPr lvl="0" algn="just" rtl="0">
              <a:buNone/>
            </a:pPr>
            <a:r>
              <a:rPr lang="en-US" sz="3600" dirty="0">
                <a:solidFill>
                  <a:srgbClr val="FF0000"/>
                </a:solidFill>
              </a:rPr>
              <a:t>•	</a:t>
            </a:r>
            <a:r>
              <a:rPr lang="en-US" sz="3100" dirty="0">
                <a:solidFill>
                  <a:srgbClr val="FFFF00"/>
                </a:solidFill>
              </a:rPr>
              <a:t>Cell division is a normal process used by the body for growth and repair. A parent cell divides to form two daughter cells, and these daughter cells are used to build new tissue, or to replace cells that have died as a result of ageing or damage</a:t>
            </a:r>
            <a:r>
              <a:rPr lang="en-US" sz="3100" dirty="0" smtClean="0">
                <a:solidFill>
                  <a:srgbClr val="FFFF00"/>
                </a:solidFill>
              </a:rPr>
              <a:t>.</a:t>
            </a:r>
          </a:p>
          <a:p>
            <a:pPr lvl="0" algn="just" rtl="0">
              <a:buNone/>
            </a:pPr>
            <a:r>
              <a:rPr lang="en-US" sz="3100" dirty="0">
                <a:solidFill>
                  <a:srgbClr val="FF0000"/>
                </a:solidFill>
                <a:latin typeface="Arial Unicode MS" pitchFamily="34" charset="-128"/>
                <a:ea typeface="Arial Unicode MS" pitchFamily="34" charset="-128"/>
                <a:cs typeface="Arial Unicode MS" pitchFamily="34" charset="-128"/>
              </a:rPr>
              <a:t>•	</a:t>
            </a:r>
            <a:r>
              <a:rPr lang="en-US" sz="3100" dirty="0">
                <a:solidFill>
                  <a:srgbClr val="FFFF00"/>
                </a:solidFill>
                <a:latin typeface="Arial Unicode MS" pitchFamily="34" charset="-128"/>
                <a:ea typeface="Arial Unicode MS" pitchFamily="34" charset="-128"/>
                <a:cs typeface="Arial Unicode MS" pitchFamily="34" charset="-128"/>
              </a:rPr>
              <a:t> </a:t>
            </a:r>
            <a:r>
              <a:rPr lang="en-US" sz="3100" b="1" u="sng" dirty="0">
                <a:solidFill>
                  <a:schemeClr val="accent6">
                    <a:lumMod val="60000"/>
                    <a:lumOff val="40000"/>
                  </a:schemeClr>
                </a:solidFill>
                <a:latin typeface="Arial Unicode MS" pitchFamily="34" charset="-128"/>
                <a:ea typeface="Arial Unicode MS" pitchFamily="34" charset="-128"/>
                <a:cs typeface="Arial Unicode MS" pitchFamily="34" charset="-128"/>
              </a:rPr>
              <a:t>Healthy cells </a:t>
            </a:r>
            <a:r>
              <a:rPr lang="en-US" sz="3100" dirty="0">
                <a:solidFill>
                  <a:srgbClr val="FFFF00"/>
                </a:solidFill>
                <a:latin typeface="Arial Unicode MS" pitchFamily="34" charset="-128"/>
                <a:ea typeface="Arial Unicode MS" pitchFamily="34" charset="-128"/>
                <a:cs typeface="Arial Unicode MS" pitchFamily="34" charset="-128"/>
              </a:rPr>
              <a:t>stop dividing when there is no longer a need for more daughter cells, but </a:t>
            </a:r>
            <a:r>
              <a:rPr lang="en-US" sz="3100" b="1" u="sng" dirty="0">
                <a:solidFill>
                  <a:schemeClr val="accent6">
                    <a:lumMod val="60000"/>
                    <a:lumOff val="40000"/>
                  </a:schemeClr>
                </a:solidFill>
                <a:latin typeface="Arial Unicode MS" pitchFamily="34" charset="-128"/>
                <a:ea typeface="Arial Unicode MS" pitchFamily="34" charset="-128"/>
                <a:cs typeface="Arial Unicode MS" pitchFamily="34" charset="-128"/>
              </a:rPr>
              <a:t>cancer cells </a:t>
            </a:r>
            <a:r>
              <a:rPr lang="en-US" sz="3100" dirty="0">
                <a:solidFill>
                  <a:srgbClr val="FFFF00"/>
                </a:solidFill>
                <a:latin typeface="Arial Unicode MS" pitchFamily="34" charset="-128"/>
                <a:ea typeface="Arial Unicode MS" pitchFamily="34" charset="-128"/>
                <a:cs typeface="Arial Unicode MS" pitchFamily="34" charset="-128"/>
              </a:rPr>
              <a:t>continue to produce copies. They are also able to spread from one part of the body to another</a:t>
            </a:r>
            <a:r>
              <a:rPr lang="en-US" sz="3100" dirty="0" smtClean="0">
                <a:solidFill>
                  <a:srgbClr val="FFFF00"/>
                </a:solidFill>
                <a:latin typeface="Arial Unicode MS" pitchFamily="34" charset="-128"/>
                <a:ea typeface="Arial Unicode MS" pitchFamily="34" charset="-128"/>
                <a:cs typeface="Arial Unicode MS" pitchFamily="34" charset="-128"/>
              </a:rPr>
              <a:t>.</a:t>
            </a:r>
          </a:p>
          <a:p>
            <a:pPr lvl="0" algn="just" rtl="0">
              <a:buNone/>
            </a:pPr>
            <a:r>
              <a:rPr lang="en-US" sz="3100" dirty="0">
                <a:solidFill>
                  <a:srgbClr val="FF0000"/>
                </a:solidFill>
                <a:latin typeface="Arial Unicode MS" pitchFamily="34" charset="-128"/>
                <a:ea typeface="Arial Unicode MS" pitchFamily="34" charset="-128"/>
                <a:cs typeface="Arial Unicode MS" pitchFamily="34" charset="-128"/>
              </a:rPr>
              <a:t>•	</a:t>
            </a:r>
            <a:r>
              <a:rPr lang="en-US" sz="3100" b="1" u="sng" dirty="0">
                <a:solidFill>
                  <a:schemeClr val="accent6">
                    <a:lumMod val="60000"/>
                    <a:lumOff val="40000"/>
                  </a:schemeClr>
                </a:solidFill>
                <a:latin typeface="Arial Unicode MS" pitchFamily="34" charset="-128"/>
                <a:ea typeface="Arial Unicode MS" pitchFamily="34" charset="-128"/>
                <a:cs typeface="Arial Unicode MS" pitchFamily="34" charset="-128"/>
              </a:rPr>
              <a:t>Cancer</a:t>
            </a:r>
            <a:r>
              <a:rPr lang="en-US" sz="3100" dirty="0">
                <a:solidFill>
                  <a:srgbClr val="FFFF00"/>
                </a:solidFill>
                <a:latin typeface="Arial Unicode MS" pitchFamily="34" charset="-128"/>
                <a:ea typeface="Arial Unicode MS" pitchFamily="34" charset="-128"/>
                <a:cs typeface="Arial Unicode MS" pitchFamily="34" charset="-128"/>
              </a:rPr>
              <a:t> is defined </a:t>
            </a:r>
            <a:r>
              <a:rPr lang="en-US" sz="3100" u="sng" dirty="0">
                <a:solidFill>
                  <a:srgbClr val="FFFF00"/>
                </a:solidFill>
                <a:latin typeface="Arial Unicode MS" pitchFamily="34" charset="-128"/>
                <a:ea typeface="Arial Unicode MS" pitchFamily="34" charset="-128"/>
                <a:cs typeface="Arial Unicode MS" pitchFamily="34" charset="-128"/>
              </a:rPr>
              <a:t>as the continuous uncontrolled growth of cells forming </a:t>
            </a:r>
            <a:r>
              <a:rPr lang="en-US" sz="3100" u="sng" dirty="0" err="1">
                <a:solidFill>
                  <a:srgbClr val="FFFF00"/>
                </a:solidFill>
                <a:latin typeface="Arial Unicode MS" pitchFamily="34" charset="-128"/>
                <a:ea typeface="Arial Unicode MS" pitchFamily="34" charset="-128"/>
                <a:cs typeface="Arial Unicode MS" pitchFamily="34" charset="-128"/>
              </a:rPr>
              <a:t>tumours</a:t>
            </a:r>
            <a:r>
              <a:rPr lang="en-US" sz="3100" u="sng" dirty="0">
                <a:solidFill>
                  <a:srgbClr val="FFFF00"/>
                </a:solidFill>
                <a:latin typeface="Arial Unicode MS" pitchFamily="34" charset="-128"/>
                <a:ea typeface="Arial Unicode MS" pitchFamily="34" charset="-128"/>
                <a:cs typeface="Arial Unicode MS" pitchFamily="34" charset="-128"/>
              </a:rPr>
              <a:t>.</a:t>
            </a:r>
            <a:r>
              <a:rPr lang="en-US" sz="3100" dirty="0">
                <a:solidFill>
                  <a:srgbClr val="FFFF00"/>
                </a:solidFill>
                <a:latin typeface="Arial Unicode MS" pitchFamily="34" charset="-128"/>
                <a:ea typeface="Arial Unicode MS" pitchFamily="34" charset="-128"/>
                <a:cs typeface="Arial Unicode MS" pitchFamily="34" charset="-128"/>
              </a:rPr>
              <a:t> Cancer could be solid or liquid (blood with abnormal cells). </a:t>
            </a:r>
            <a:endParaRPr lang="en-US" sz="3100" dirty="0" smtClean="0">
              <a:solidFill>
                <a:srgbClr val="FFFF00"/>
              </a:solidFill>
              <a:latin typeface="Arial Unicode MS" pitchFamily="34" charset="-128"/>
              <a:ea typeface="Arial Unicode MS" pitchFamily="34" charset="-128"/>
              <a:cs typeface="Arial Unicode MS" pitchFamily="34" charset="-128"/>
            </a:endParaRPr>
          </a:p>
          <a:p>
            <a:pPr lvl="0" algn="just" rtl="0">
              <a:buNone/>
            </a:pPr>
            <a:r>
              <a:rPr lang="en-US" sz="3600" dirty="0">
                <a:solidFill>
                  <a:srgbClr val="FF0000"/>
                </a:solidFill>
                <a:latin typeface="Arial Unicode MS" pitchFamily="34" charset="-128"/>
                <a:ea typeface="Arial Unicode MS" pitchFamily="34" charset="-128"/>
                <a:cs typeface="Arial Unicode MS" pitchFamily="34" charset="-128"/>
              </a:rPr>
              <a:t>•	</a:t>
            </a:r>
            <a:r>
              <a:rPr lang="en-US" sz="2800" b="1" u="sng" dirty="0" smtClean="0">
                <a:solidFill>
                  <a:schemeClr val="accent6">
                    <a:lumMod val="60000"/>
                    <a:lumOff val="40000"/>
                  </a:schemeClr>
                </a:solidFill>
                <a:latin typeface="Arial Unicode MS" pitchFamily="34" charset="-128"/>
                <a:ea typeface="Arial Unicode MS" pitchFamily="34" charset="-128"/>
                <a:cs typeface="Arial Unicode MS" pitchFamily="34" charset="-128"/>
              </a:rPr>
              <a:t>Tumor</a:t>
            </a:r>
            <a:r>
              <a:rPr lang="en-US" sz="2800" dirty="0" smtClean="0">
                <a:solidFill>
                  <a:schemeClr val="accent6">
                    <a:lumMod val="60000"/>
                    <a:lumOff val="40000"/>
                  </a:schemeClr>
                </a:solidFill>
                <a:latin typeface="Arial Unicode MS" pitchFamily="34" charset="-128"/>
                <a:ea typeface="Arial Unicode MS" pitchFamily="34" charset="-128"/>
                <a:cs typeface="Arial Unicode MS" pitchFamily="34" charset="-128"/>
              </a:rPr>
              <a:t> </a:t>
            </a:r>
            <a:r>
              <a:rPr lang="en-US" sz="2800" dirty="0">
                <a:solidFill>
                  <a:srgbClr val="FFFF00"/>
                </a:solidFill>
                <a:latin typeface="Arial Unicode MS" pitchFamily="34" charset="-128"/>
                <a:ea typeface="Arial Unicode MS" pitchFamily="34" charset="-128"/>
                <a:cs typeface="Arial Unicode MS" pitchFamily="34" charset="-128"/>
              </a:rPr>
              <a:t>is a group of cells that have undergone unregulated growth, will often form </a:t>
            </a:r>
            <a:r>
              <a:rPr lang="en-US" sz="2800" dirty="0" smtClean="0">
                <a:solidFill>
                  <a:srgbClr val="FFFF00"/>
                </a:solidFill>
                <a:latin typeface="Arial Unicode MS" pitchFamily="34" charset="-128"/>
                <a:ea typeface="Arial Unicode MS" pitchFamily="34" charset="-128"/>
                <a:cs typeface="Arial Unicode MS" pitchFamily="34" charset="-128"/>
              </a:rPr>
              <a:t>a </a:t>
            </a:r>
            <a:r>
              <a:rPr lang="en-US" sz="2800" dirty="0">
                <a:solidFill>
                  <a:srgbClr val="FFFF00"/>
                </a:solidFill>
                <a:latin typeface="Arial Unicode MS" pitchFamily="34" charset="-128"/>
                <a:ea typeface="Arial Unicode MS" pitchFamily="34" charset="-128"/>
                <a:cs typeface="Arial Unicode MS" pitchFamily="34" charset="-128"/>
              </a:rPr>
              <a:t>mass or lump</a:t>
            </a:r>
            <a:r>
              <a:rPr lang="en-US" sz="2800" dirty="0" smtClean="0">
                <a:solidFill>
                  <a:srgbClr val="FFFF00"/>
                </a:solidFill>
                <a:latin typeface="Arial Unicode MS" pitchFamily="34" charset="-128"/>
                <a:ea typeface="Arial Unicode MS" pitchFamily="34" charset="-128"/>
                <a:cs typeface="Arial Unicode MS" pitchFamily="34" charset="-128"/>
              </a:rPr>
              <a:t>.</a:t>
            </a:r>
          </a:p>
          <a:p>
            <a:pPr lvl="0" algn="just" rtl="0">
              <a:buNone/>
            </a:pPr>
            <a:r>
              <a:rPr lang="en-US" dirty="0">
                <a:solidFill>
                  <a:srgbClr val="FF0000"/>
                </a:solidFill>
              </a:rPr>
              <a:t>•</a:t>
            </a:r>
            <a:r>
              <a:rPr lang="en-US" dirty="0">
                <a:solidFill>
                  <a:srgbClr val="FFFF00"/>
                </a:solidFill>
              </a:rPr>
              <a:t>	</a:t>
            </a:r>
            <a:r>
              <a:rPr lang="en-US" sz="2800" b="1" dirty="0" smtClean="0">
                <a:solidFill>
                  <a:schemeClr val="accent6">
                    <a:lumMod val="60000"/>
                    <a:lumOff val="40000"/>
                  </a:schemeClr>
                </a:solidFill>
                <a:latin typeface="Arial" pitchFamily="34" charset="0"/>
                <a:cs typeface="Arial" pitchFamily="34" charset="0"/>
              </a:rPr>
              <a:t>Tumors</a:t>
            </a:r>
            <a:r>
              <a:rPr lang="en-US" sz="2800" dirty="0" smtClean="0">
                <a:solidFill>
                  <a:srgbClr val="FFFF00"/>
                </a:solidFill>
                <a:latin typeface="Arial" pitchFamily="34" charset="0"/>
                <a:cs typeface="Arial" pitchFamily="34" charset="0"/>
              </a:rPr>
              <a:t> </a:t>
            </a:r>
            <a:r>
              <a:rPr lang="en-US" sz="2800" dirty="0">
                <a:solidFill>
                  <a:srgbClr val="FFFF00"/>
                </a:solidFill>
                <a:latin typeface="Arial" pitchFamily="34" charset="0"/>
                <a:cs typeface="Arial" pitchFamily="34" charset="0"/>
              </a:rPr>
              <a:t>divided to benign or malignant</a:t>
            </a:r>
            <a:r>
              <a:rPr lang="en-US" sz="2800" dirty="0">
                <a:solidFill>
                  <a:srgbClr val="FFFF00"/>
                </a:solidFill>
              </a:rPr>
              <a:t>.</a:t>
            </a:r>
            <a:endParaRPr lang="ar-IQ" sz="2800" dirty="0">
              <a:solidFill>
                <a:srgbClr val="FFFF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accent4">
                <a:lumMod val="60000"/>
                <a:lumOff val="4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843746759"/>
              </p:ext>
            </p:extLst>
          </p:nvPr>
        </p:nvGraphicFramePr>
        <p:xfrm>
          <a:off x="899592" y="1124744"/>
          <a:ext cx="7560840" cy="4752529"/>
        </p:xfrm>
        <a:graphic>
          <a:graphicData uri="http://schemas.openxmlformats.org/drawingml/2006/table">
            <a:tbl>
              <a:tblPr firstRow="1" firstCol="1" bandRow="1">
                <a:tableStyleId>{69CF1AB2-1976-4502-BF36-3FF5EA218861}</a:tableStyleId>
              </a:tblPr>
              <a:tblGrid>
                <a:gridCol w="3784779"/>
                <a:gridCol w="3776061"/>
              </a:tblGrid>
              <a:tr h="548166">
                <a:tc>
                  <a:txBody>
                    <a:bodyPr/>
                    <a:lstStyle/>
                    <a:p>
                      <a:pPr algn="ctr">
                        <a:lnSpc>
                          <a:spcPct val="115000"/>
                        </a:lnSpc>
                        <a:spcBef>
                          <a:spcPts val="1200"/>
                        </a:spcBef>
                        <a:spcAft>
                          <a:spcPts val="800"/>
                        </a:spcAft>
                      </a:pPr>
                      <a:r>
                        <a:rPr lang="en-GB" sz="2000" dirty="0">
                          <a:solidFill>
                            <a:srgbClr val="C00000"/>
                          </a:solidFill>
                          <a:effectLst/>
                        </a:rPr>
                        <a:t>Benign</a:t>
                      </a:r>
                      <a:endParaRPr lang="en-US" sz="2000" dirty="0">
                        <a:solidFill>
                          <a:srgbClr val="C00000"/>
                        </a:solidFill>
                        <a:effectLst/>
                        <a:latin typeface="Calibri"/>
                        <a:ea typeface="Calibri"/>
                        <a:cs typeface="Arial"/>
                      </a:endParaRPr>
                    </a:p>
                  </a:txBody>
                  <a:tcPr marL="68580" marR="68580" marT="0" marB="0"/>
                </a:tc>
                <a:tc>
                  <a:txBody>
                    <a:bodyPr/>
                    <a:lstStyle/>
                    <a:p>
                      <a:pPr algn="ctr">
                        <a:lnSpc>
                          <a:spcPct val="115000"/>
                        </a:lnSpc>
                        <a:spcBef>
                          <a:spcPts val="1200"/>
                        </a:spcBef>
                        <a:spcAft>
                          <a:spcPts val="800"/>
                        </a:spcAft>
                      </a:pPr>
                      <a:r>
                        <a:rPr lang="en-GB" sz="2000" dirty="0">
                          <a:solidFill>
                            <a:srgbClr val="C00000"/>
                          </a:solidFill>
                          <a:effectLst/>
                        </a:rPr>
                        <a:t>malignant</a:t>
                      </a:r>
                      <a:endParaRPr lang="en-US" sz="2000" dirty="0">
                        <a:solidFill>
                          <a:srgbClr val="C00000"/>
                        </a:solidFill>
                        <a:effectLst/>
                        <a:latin typeface="Calibri"/>
                        <a:ea typeface="Calibri"/>
                        <a:cs typeface="Arial"/>
                      </a:endParaRPr>
                    </a:p>
                  </a:txBody>
                  <a:tcPr marL="68580" marR="68580" marT="0" marB="0"/>
                </a:tc>
              </a:tr>
              <a:tr h="881075">
                <a:tc>
                  <a:txBody>
                    <a:bodyPr/>
                    <a:lstStyle/>
                    <a:p>
                      <a:pPr algn="ctr">
                        <a:lnSpc>
                          <a:spcPct val="115000"/>
                        </a:lnSpc>
                        <a:spcBef>
                          <a:spcPts val="1200"/>
                        </a:spcBef>
                        <a:spcAft>
                          <a:spcPts val="800"/>
                        </a:spcAft>
                      </a:pPr>
                      <a:r>
                        <a:rPr lang="en-GB" sz="1800" dirty="0">
                          <a:effectLst/>
                        </a:rPr>
                        <a:t>small size</a:t>
                      </a:r>
                      <a:endParaRPr lang="en-US" sz="1800" dirty="0">
                        <a:effectLst/>
                        <a:latin typeface="Calibri"/>
                        <a:ea typeface="Calibri"/>
                        <a:cs typeface="Arial"/>
                      </a:endParaRPr>
                    </a:p>
                  </a:txBody>
                  <a:tcPr marL="68580" marR="68580" marT="0" marB="0"/>
                </a:tc>
                <a:tc>
                  <a:txBody>
                    <a:bodyPr/>
                    <a:lstStyle/>
                    <a:p>
                      <a:pPr algn="ctr">
                        <a:lnSpc>
                          <a:spcPct val="115000"/>
                        </a:lnSpc>
                        <a:spcAft>
                          <a:spcPts val="800"/>
                        </a:spcAft>
                      </a:pPr>
                      <a:r>
                        <a:rPr lang="en-GB" sz="1800" b="1" dirty="0">
                          <a:effectLst/>
                        </a:rPr>
                        <a:t>Irregular shape</a:t>
                      </a:r>
                      <a:endParaRPr lang="en-US" sz="1800" b="1" dirty="0">
                        <a:effectLst/>
                        <a:latin typeface="Calibri"/>
                        <a:ea typeface="Calibri"/>
                        <a:cs typeface="Arial"/>
                      </a:endParaRPr>
                    </a:p>
                  </a:txBody>
                  <a:tcPr marL="68580" marR="68580" marT="0" marB="0"/>
                </a:tc>
              </a:tr>
              <a:tr h="548166">
                <a:tc>
                  <a:txBody>
                    <a:bodyPr/>
                    <a:lstStyle/>
                    <a:p>
                      <a:pPr algn="ctr">
                        <a:lnSpc>
                          <a:spcPct val="115000"/>
                        </a:lnSpc>
                        <a:spcBef>
                          <a:spcPts val="1200"/>
                        </a:spcBef>
                        <a:spcAft>
                          <a:spcPts val="800"/>
                        </a:spcAft>
                      </a:pPr>
                      <a:r>
                        <a:rPr lang="en-GB" sz="1800" dirty="0">
                          <a:effectLst/>
                        </a:rPr>
                        <a:t>slow growth</a:t>
                      </a:r>
                      <a:endParaRPr lang="en-US" sz="1800" dirty="0">
                        <a:effectLst/>
                        <a:latin typeface="Calibri"/>
                        <a:ea typeface="Calibri"/>
                        <a:cs typeface="Arial"/>
                      </a:endParaRPr>
                    </a:p>
                  </a:txBody>
                  <a:tcPr marL="68580" marR="68580" marT="0" marB="0"/>
                </a:tc>
                <a:tc>
                  <a:txBody>
                    <a:bodyPr/>
                    <a:lstStyle/>
                    <a:p>
                      <a:pPr algn="ctr">
                        <a:lnSpc>
                          <a:spcPct val="115000"/>
                        </a:lnSpc>
                        <a:spcAft>
                          <a:spcPts val="800"/>
                        </a:spcAft>
                      </a:pPr>
                      <a:r>
                        <a:rPr lang="en-GB" sz="1800" b="1" dirty="0">
                          <a:effectLst/>
                        </a:rPr>
                        <a:t>rapid growth</a:t>
                      </a:r>
                      <a:endParaRPr lang="en-US" sz="1800" b="1" dirty="0">
                        <a:effectLst/>
                        <a:latin typeface="Calibri"/>
                        <a:ea typeface="Calibri"/>
                        <a:cs typeface="Arial"/>
                      </a:endParaRPr>
                    </a:p>
                  </a:txBody>
                  <a:tcPr marL="68580" marR="68580" marT="0" marB="0"/>
                </a:tc>
              </a:tr>
              <a:tr h="548166">
                <a:tc>
                  <a:txBody>
                    <a:bodyPr/>
                    <a:lstStyle/>
                    <a:p>
                      <a:pPr algn="ctr">
                        <a:lnSpc>
                          <a:spcPct val="115000"/>
                        </a:lnSpc>
                        <a:spcBef>
                          <a:spcPts val="1200"/>
                        </a:spcBef>
                        <a:spcAft>
                          <a:spcPts val="800"/>
                        </a:spcAft>
                      </a:pPr>
                      <a:r>
                        <a:rPr lang="en-GB" sz="1800" dirty="0">
                          <a:effectLst/>
                        </a:rPr>
                        <a:t>non-invasive (localized)</a:t>
                      </a:r>
                      <a:endParaRPr lang="en-US" sz="1800" dirty="0">
                        <a:effectLst/>
                        <a:latin typeface="Calibri"/>
                        <a:ea typeface="Calibri"/>
                        <a:cs typeface="Arial"/>
                      </a:endParaRPr>
                    </a:p>
                  </a:txBody>
                  <a:tcPr marL="68580" marR="68580" marT="0" marB="0"/>
                </a:tc>
                <a:tc>
                  <a:txBody>
                    <a:bodyPr/>
                    <a:lstStyle/>
                    <a:p>
                      <a:pPr algn="ctr">
                        <a:lnSpc>
                          <a:spcPct val="115000"/>
                        </a:lnSpc>
                        <a:spcAft>
                          <a:spcPts val="800"/>
                        </a:spcAft>
                      </a:pPr>
                      <a:r>
                        <a:rPr lang="en-GB" sz="1800" b="1" dirty="0">
                          <a:effectLst/>
                        </a:rPr>
                        <a:t>invasive</a:t>
                      </a:r>
                      <a:endParaRPr lang="en-US" sz="1800" b="1" dirty="0">
                        <a:effectLst/>
                        <a:latin typeface="Calibri"/>
                        <a:ea typeface="Calibri"/>
                        <a:cs typeface="Arial"/>
                      </a:endParaRPr>
                    </a:p>
                  </a:txBody>
                  <a:tcPr marL="68580" marR="68580" marT="0" marB="0"/>
                </a:tc>
              </a:tr>
              <a:tr h="548166">
                <a:tc>
                  <a:txBody>
                    <a:bodyPr/>
                    <a:lstStyle/>
                    <a:p>
                      <a:pPr algn="ctr">
                        <a:lnSpc>
                          <a:spcPct val="115000"/>
                        </a:lnSpc>
                        <a:spcAft>
                          <a:spcPts val="800"/>
                        </a:spcAft>
                      </a:pPr>
                      <a:r>
                        <a:rPr lang="en-GB" sz="1800">
                          <a:effectLst/>
                        </a:rPr>
                        <a:t>no metastasis</a:t>
                      </a:r>
                      <a:endParaRPr lang="en-US" sz="1800">
                        <a:effectLst/>
                        <a:latin typeface="Calibri"/>
                        <a:ea typeface="Calibri"/>
                        <a:cs typeface="Arial"/>
                      </a:endParaRPr>
                    </a:p>
                  </a:txBody>
                  <a:tcPr marL="68580" marR="68580" marT="0" marB="0"/>
                </a:tc>
                <a:tc>
                  <a:txBody>
                    <a:bodyPr/>
                    <a:lstStyle/>
                    <a:p>
                      <a:pPr algn="ctr">
                        <a:lnSpc>
                          <a:spcPct val="115000"/>
                        </a:lnSpc>
                        <a:spcAft>
                          <a:spcPts val="800"/>
                        </a:spcAft>
                      </a:pPr>
                      <a:r>
                        <a:rPr lang="en-GB" sz="1800" b="1" dirty="0">
                          <a:effectLst/>
                        </a:rPr>
                        <a:t>metastasis</a:t>
                      </a:r>
                      <a:endParaRPr lang="en-US" sz="1800" b="1" dirty="0">
                        <a:effectLst/>
                        <a:latin typeface="Calibri"/>
                        <a:ea typeface="Calibri"/>
                        <a:cs typeface="Arial"/>
                      </a:endParaRPr>
                    </a:p>
                  </a:txBody>
                  <a:tcPr marL="68580" marR="68580" marT="0" marB="0"/>
                </a:tc>
              </a:tr>
              <a:tr h="548166">
                <a:tc>
                  <a:txBody>
                    <a:bodyPr/>
                    <a:lstStyle/>
                    <a:p>
                      <a:pPr algn="ctr">
                        <a:lnSpc>
                          <a:spcPct val="115000"/>
                        </a:lnSpc>
                        <a:spcAft>
                          <a:spcPts val="800"/>
                        </a:spcAft>
                      </a:pPr>
                      <a:r>
                        <a:rPr lang="en-GB" sz="1800">
                          <a:effectLst/>
                        </a:rPr>
                        <a:t>delineated by a fibrous capsule</a:t>
                      </a:r>
                      <a:endParaRPr lang="en-US" sz="1800">
                        <a:effectLst/>
                        <a:latin typeface="Calibri"/>
                        <a:ea typeface="Calibri"/>
                        <a:cs typeface="Arial"/>
                      </a:endParaRPr>
                    </a:p>
                  </a:txBody>
                  <a:tcPr marL="68580" marR="68580" marT="0" marB="0"/>
                </a:tc>
                <a:tc>
                  <a:txBody>
                    <a:bodyPr/>
                    <a:lstStyle/>
                    <a:p>
                      <a:pPr algn="ctr">
                        <a:lnSpc>
                          <a:spcPct val="115000"/>
                        </a:lnSpc>
                        <a:spcAft>
                          <a:spcPts val="800"/>
                        </a:spcAft>
                      </a:pPr>
                      <a:r>
                        <a:rPr lang="en-GB" sz="1800" b="1" dirty="0">
                          <a:effectLst/>
                        </a:rPr>
                        <a:t>No capsule</a:t>
                      </a:r>
                      <a:endParaRPr lang="en-US" sz="1800" b="1" dirty="0">
                        <a:effectLst/>
                        <a:latin typeface="Calibri"/>
                        <a:ea typeface="Calibri"/>
                        <a:cs typeface="Arial"/>
                      </a:endParaRPr>
                    </a:p>
                  </a:txBody>
                  <a:tcPr marL="68580" marR="68580" marT="0" marB="0"/>
                </a:tc>
              </a:tr>
              <a:tr h="1130624">
                <a:tc>
                  <a:txBody>
                    <a:bodyPr/>
                    <a:lstStyle/>
                    <a:p>
                      <a:pPr algn="ctr">
                        <a:lnSpc>
                          <a:spcPct val="115000"/>
                        </a:lnSpc>
                        <a:spcAft>
                          <a:spcPts val="800"/>
                        </a:spcAft>
                      </a:pPr>
                      <a:r>
                        <a:rPr lang="en-GB" sz="1800">
                          <a:effectLst/>
                        </a:rPr>
                        <a:t>become problems due to complete bulk</a:t>
                      </a:r>
                      <a:endParaRPr lang="en-US" sz="1800">
                        <a:effectLst/>
                        <a:latin typeface="Calibri"/>
                        <a:ea typeface="Calibri"/>
                        <a:cs typeface="Arial"/>
                      </a:endParaRPr>
                    </a:p>
                  </a:txBody>
                  <a:tcPr marL="68580" marR="68580" marT="0" marB="0"/>
                </a:tc>
                <a:tc>
                  <a:txBody>
                    <a:bodyPr/>
                    <a:lstStyle/>
                    <a:p>
                      <a:pPr algn="ctr">
                        <a:lnSpc>
                          <a:spcPct val="115000"/>
                        </a:lnSpc>
                        <a:spcAft>
                          <a:spcPts val="800"/>
                        </a:spcAft>
                      </a:pPr>
                      <a:r>
                        <a:rPr lang="en-GB" sz="1800" b="1" dirty="0">
                          <a:effectLst/>
                        </a:rPr>
                        <a:t>cause death</a:t>
                      </a:r>
                      <a:endParaRPr lang="en-US" sz="1800" b="1" dirty="0">
                        <a:effectLst/>
                        <a:latin typeface="Calibri"/>
                        <a:ea typeface="Calibri"/>
                        <a:cs typeface="Ari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accent6">
                <a:lumMod val="75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764704"/>
            <a:ext cx="8501122" cy="5879006"/>
          </a:xfrm>
        </p:spPr>
        <p:txBody>
          <a:bodyPr/>
          <a:lstStyle/>
          <a:p>
            <a:pPr marL="68580" indent="0" algn="l" rtl="0">
              <a:buNone/>
            </a:pPr>
            <a:r>
              <a:rPr lang="en-US" b="1" u="sng" dirty="0">
                <a:solidFill>
                  <a:schemeClr val="accent6">
                    <a:lumMod val="60000"/>
                    <a:lumOff val="40000"/>
                  </a:schemeClr>
                </a:solidFill>
                <a:latin typeface="Arial Unicode MS" pitchFamily="34" charset="-128"/>
                <a:ea typeface="Arial Unicode MS" pitchFamily="34" charset="-128"/>
                <a:cs typeface="Arial Unicode MS" pitchFamily="34" charset="-128"/>
              </a:rPr>
              <a:t>* metastasis: </a:t>
            </a:r>
            <a:r>
              <a:rPr lang="en-US" dirty="0">
                <a:solidFill>
                  <a:srgbClr val="FFFF00"/>
                </a:solidFill>
                <a:latin typeface="Arial Unicode MS" pitchFamily="34" charset="-128"/>
                <a:ea typeface="Arial Unicode MS" pitchFamily="34" charset="-128"/>
                <a:cs typeface="Arial Unicode MS" pitchFamily="34" charset="-128"/>
              </a:rPr>
              <a:t>The spread of cancer cells from the place where they first formed to another part of the body. In metastasis, cancer cells break away from the original (primary) </a:t>
            </a:r>
            <a:r>
              <a:rPr lang="en-US" dirty="0" smtClean="0">
                <a:solidFill>
                  <a:srgbClr val="FFFF00"/>
                </a:solidFill>
                <a:latin typeface="Arial Unicode MS" pitchFamily="34" charset="-128"/>
                <a:ea typeface="Arial Unicode MS" pitchFamily="34" charset="-128"/>
                <a:cs typeface="Arial Unicode MS" pitchFamily="34" charset="-128"/>
              </a:rPr>
              <a:t>tumor, </a:t>
            </a:r>
            <a:r>
              <a:rPr lang="en-US" dirty="0">
                <a:solidFill>
                  <a:srgbClr val="FFFF00"/>
                </a:solidFill>
                <a:latin typeface="Arial Unicode MS" pitchFamily="34" charset="-128"/>
                <a:ea typeface="Arial Unicode MS" pitchFamily="34" charset="-128"/>
                <a:cs typeface="Arial Unicode MS" pitchFamily="34" charset="-128"/>
              </a:rPr>
              <a:t>travel through the blood or lymph system, and form a new </a:t>
            </a:r>
            <a:r>
              <a:rPr lang="en-US" dirty="0" smtClean="0">
                <a:solidFill>
                  <a:srgbClr val="FFFF00"/>
                </a:solidFill>
                <a:latin typeface="Arial Unicode MS" pitchFamily="34" charset="-128"/>
                <a:ea typeface="Arial Unicode MS" pitchFamily="34" charset="-128"/>
                <a:cs typeface="Arial Unicode MS" pitchFamily="34" charset="-128"/>
              </a:rPr>
              <a:t>tumor </a:t>
            </a:r>
            <a:r>
              <a:rPr lang="en-US" dirty="0">
                <a:solidFill>
                  <a:srgbClr val="FFFF00"/>
                </a:solidFill>
                <a:latin typeface="Arial Unicode MS" pitchFamily="34" charset="-128"/>
                <a:ea typeface="Arial Unicode MS" pitchFamily="34" charset="-128"/>
                <a:cs typeface="Arial Unicode MS" pitchFamily="34" charset="-128"/>
              </a:rPr>
              <a:t>in other organs or tissues of the body. The new, metastatic </a:t>
            </a:r>
            <a:r>
              <a:rPr lang="en-US" dirty="0" smtClean="0">
                <a:solidFill>
                  <a:srgbClr val="FFFF00"/>
                </a:solidFill>
                <a:latin typeface="Arial Unicode MS" pitchFamily="34" charset="-128"/>
                <a:ea typeface="Arial Unicode MS" pitchFamily="34" charset="-128"/>
                <a:cs typeface="Arial Unicode MS" pitchFamily="34" charset="-128"/>
              </a:rPr>
              <a:t>tumor </a:t>
            </a:r>
            <a:r>
              <a:rPr lang="en-US" dirty="0">
                <a:solidFill>
                  <a:srgbClr val="FFFF00"/>
                </a:solidFill>
                <a:latin typeface="Arial Unicode MS" pitchFamily="34" charset="-128"/>
                <a:ea typeface="Arial Unicode MS" pitchFamily="34" charset="-128"/>
                <a:cs typeface="Arial Unicode MS" pitchFamily="34" charset="-128"/>
              </a:rPr>
              <a:t>is the same type of cancer as the primary </a:t>
            </a:r>
            <a:r>
              <a:rPr lang="en-US" dirty="0" smtClean="0">
                <a:solidFill>
                  <a:srgbClr val="FFFF00"/>
                </a:solidFill>
                <a:latin typeface="Arial Unicode MS" pitchFamily="34" charset="-128"/>
                <a:ea typeface="Arial Unicode MS" pitchFamily="34" charset="-128"/>
                <a:cs typeface="Arial Unicode MS" pitchFamily="34" charset="-128"/>
              </a:rPr>
              <a:t>tumor. </a:t>
            </a:r>
            <a:r>
              <a:rPr lang="en-US" dirty="0">
                <a:solidFill>
                  <a:srgbClr val="FFFF00"/>
                </a:solidFill>
                <a:latin typeface="Arial Unicode MS" pitchFamily="34" charset="-128"/>
                <a:ea typeface="Arial Unicode MS" pitchFamily="34" charset="-128"/>
                <a:cs typeface="Arial Unicode MS" pitchFamily="34" charset="-128"/>
              </a:rPr>
              <a:t>For example, if breast cancer spreads to the lung, the cancer cells in the lung are breast cancer cells, not lung cancer cells.</a:t>
            </a:r>
            <a:endParaRPr lang="ar-IQ" dirty="0">
              <a:solidFill>
                <a:srgbClr val="FFFF00"/>
              </a:solidFill>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tx2">
                <a:lumMod val="25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260648"/>
            <a:ext cx="9036496" cy="6192688"/>
          </a:xfrm>
        </p:spPr>
        <p:txBody>
          <a:bodyPr>
            <a:normAutofit/>
          </a:bodyPr>
          <a:lstStyle/>
          <a:p>
            <a:pPr algn="ctr" rtl="0">
              <a:buNone/>
            </a:pPr>
            <a:r>
              <a:rPr lang="en-GB" sz="3200" b="1" dirty="0">
                <a:solidFill>
                  <a:schemeClr val="accent6">
                    <a:lumMod val="60000"/>
                    <a:lumOff val="40000"/>
                  </a:schemeClr>
                </a:solidFill>
                <a:latin typeface="Arial Unicode MS" pitchFamily="34" charset="-128"/>
                <a:ea typeface="Arial Unicode MS" pitchFamily="34" charset="-128"/>
                <a:cs typeface="Arial Unicode MS" pitchFamily="34" charset="-128"/>
              </a:rPr>
              <a:t>Cancer types</a:t>
            </a:r>
            <a:r>
              <a:rPr lang="en-GB" sz="2800" dirty="0" smtClean="0">
                <a:solidFill>
                  <a:srgbClr val="FFFF00"/>
                </a:solidFill>
                <a:latin typeface="Arial Unicode MS" pitchFamily="34" charset="-128"/>
                <a:ea typeface="Arial Unicode MS" pitchFamily="34" charset="-128"/>
                <a:cs typeface="Arial Unicode MS" pitchFamily="34" charset="-128"/>
              </a:rPr>
              <a:t> </a:t>
            </a:r>
          </a:p>
          <a:p>
            <a:pPr algn="ctr" rtl="0">
              <a:buNone/>
            </a:pPr>
            <a:endParaRPr lang="en-US" sz="2800" dirty="0" smtClean="0">
              <a:solidFill>
                <a:srgbClr val="FFFF00"/>
              </a:solidFill>
              <a:latin typeface="Arial Unicode MS" pitchFamily="34" charset="-128"/>
              <a:ea typeface="Arial Unicode MS" pitchFamily="34" charset="-128"/>
              <a:cs typeface="Arial Unicode MS" pitchFamily="34" charset="-128"/>
            </a:endParaRPr>
          </a:p>
          <a:p>
            <a:pPr marL="68580" indent="0" algn="l" rtl="0">
              <a:buNone/>
            </a:pPr>
            <a:r>
              <a:rPr lang="en-US" dirty="0" smtClean="0"/>
              <a:t>•There </a:t>
            </a:r>
            <a:r>
              <a:rPr lang="en-US" dirty="0"/>
              <a:t>are different categories of cancer, defined according to the cell type from which they originate</a:t>
            </a:r>
            <a:r>
              <a:rPr lang="en-US" dirty="0" smtClean="0"/>
              <a:t>:</a:t>
            </a:r>
          </a:p>
          <a:p>
            <a:pPr marL="68580" indent="0" algn="l" rtl="0">
              <a:buNone/>
            </a:pPr>
            <a:r>
              <a:rPr lang="en-US" b="1" dirty="0" smtClean="0">
                <a:solidFill>
                  <a:schemeClr val="accent6">
                    <a:lumMod val="60000"/>
                    <a:lumOff val="40000"/>
                  </a:schemeClr>
                </a:solidFill>
              </a:rPr>
              <a:t>1.</a:t>
            </a:r>
            <a:r>
              <a:rPr lang="en-US" b="1" u="sng" dirty="0" smtClean="0">
                <a:solidFill>
                  <a:srgbClr val="FFFF00"/>
                </a:solidFill>
              </a:rPr>
              <a:t>Carcinoma</a:t>
            </a:r>
            <a:r>
              <a:rPr lang="en-US" b="1" u="sng" dirty="0">
                <a:solidFill>
                  <a:srgbClr val="FFFF00"/>
                </a:solidFill>
              </a:rPr>
              <a:t>: </a:t>
            </a:r>
            <a:r>
              <a:rPr lang="en-US" dirty="0"/>
              <a:t>the majority of cancer cells are epithelial in origin, beginning in the membranous tissues that line the surfaces of the body</a:t>
            </a:r>
            <a:r>
              <a:rPr lang="en-US" dirty="0" smtClean="0"/>
              <a:t>.</a:t>
            </a:r>
          </a:p>
          <a:p>
            <a:pPr marL="68580" indent="0" algn="l" rtl="0">
              <a:buNone/>
            </a:pPr>
            <a:endParaRPr lang="ar-IQ" dirty="0"/>
          </a:p>
        </p:txBody>
      </p:sp>
      <p:pic>
        <p:nvPicPr>
          <p:cNvPr id="3074"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3491880" y="4042094"/>
            <a:ext cx="2304256" cy="24112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accent6">
                <a:lumMod val="75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188640"/>
            <a:ext cx="7772400" cy="720080"/>
          </a:xfrm>
        </p:spPr>
        <p:txBody>
          <a:bodyPr/>
          <a:lstStyle/>
          <a:p>
            <a:pPr lvl="0" algn="ctr"/>
            <a:r>
              <a:rPr lang="en-GB" sz="3200" b="1" spc="0" dirty="0">
                <a:solidFill>
                  <a:srgbClr val="1AB39F">
                    <a:lumMod val="60000"/>
                    <a:lumOff val="40000"/>
                  </a:srgbClr>
                </a:solidFill>
                <a:latin typeface="Arial Unicode MS" pitchFamily="34" charset="-128"/>
                <a:ea typeface="Arial Unicode MS" pitchFamily="34" charset="-128"/>
                <a:cs typeface="Arial Unicode MS" pitchFamily="34" charset="-128"/>
              </a:rPr>
              <a:t>Cancer types</a:t>
            </a:r>
            <a:r>
              <a:rPr lang="en-US" dirty="0" smtClean="0"/>
              <a:t/>
            </a:r>
            <a:br>
              <a:rPr lang="en-US" dirty="0" smtClean="0"/>
            </a:br>
            <a:endParaRPr lang="ar-IQ" dirty="0"/>
          </a:p>
        </p:txBody>
      </p:sp>
      <p:sp>
        <p:nvSpPr>
          <p:cNvPr id="3" name="Content Placeholder 2"/>
          <p:cNvSpPr>
            <a:spLocks noGrp="1"/>
          </p:cNvSpPr>
          <p:nvPr>
            <p:ph idx="1"/>
          </p:nvPr>
        </p:nvSpPr>
        <p:spPr>
          <a:xfrm>
            <a:off x="395536" y="908720"/>
            <a:ext cx="8640960" cy="5949280"/>
          </a:xfrm>
        </p:spPr>
        <p:txBody>
          <a:bodyPr/>
          <a:lstStyle/>
          <a:p>
            <a:pPr marL="68580" indent="0" algn="l" rtl="0">
              <a:buNone/>
            </a:pPr>
            <a:r>
              <a:rPr lang="en-US" b="1" dirty="0" smtClean="0">
                <a:solidFill>
                  <a:schemeClr val="accent6">
                    <a:lumMod val="60000"/>
                    <a:lumOff val="40000"/>
                  </a:schemeClr>
                </a:solidFill>
              </a:rPr>
              <a:t>2.</a:t>
            </a:r>
            <a:r>
              <a:rPr lang="en-US" b="1" u="sng" dirty="0" smtClean="0">
                <a:solidFill>
                  <a:srgbClr val="FFFF00"/>
                </a:solidFill>
              </a:rPr>
              <a:t>Leukaemia</a:t>
            </a:r>
            <a:r>
              <a:rPr lang="en-US" b="1" u="sng" dirty="0">
                <a:solidFill>
                  <a:srgbClr val="FFFF00"/>
                </a:solidFill>
              </a:rPr>
              <a:t>: </a:t>
            </a:r>
            <a:r>
              <a:rPr lang="en-US" dirty="0"/>
              <a:t>originate in the tissues responsible for producing new blood cells, most commonly in the bone marrow</a:t>
            </a:r>
            <a:r>
              <a:rPr lang="en-US" dirty="0" smtClean="0"/>
              <a:t>.</a:t>
            </a:r>
          </a:p>
          <a:p>
            <a:pPr marL="68580" indent="0" algn="l" rtl="0">
              <a:buNone/>
            </a:pPr>
            <a:endParaRPr lang="en-US" dirty="0" smtClean="0"/>
          </a:p>
          <a:p>
            <a:pPr marL="68580" indent="0" algn="l" rtl="0">
              <a:buNone/>
            </a:pPr>
            <a:endParaRPr lang="en-US" dirty="0"/>
          </a:p>
          <a:p>
            <a:pPr marL="68580" indent="0" algn="l" rtl="0">
              <a:buNone/>
            </a:pPr>
            <a:r>
              <a:rPr lang="en-US" b="1" dirty="0" smtClean="0">
                <a:solidFill>
                  <a:schemeClr val="accent6">
                    <a:lumMod val="60000"/>
                    <a:lumOff val="40000"/>
                  </a:schemeClr>
                </a:solidFill>
              </a:rPr>
              <a:t>3.</a:t>
            </a:r>
            <a:r>
              <a:rPr lang="en-US" b="1" u="sng" dirty="0" smtClean="0">
                <a:solidFill>
                  <a:srgbClr val="FFFF00"/>
                </a:solidFill>
              </a:rPr>
              <a:t>Lymphoma </a:t>
            </a:r>
            <a:r>
              <a:rPr lang="en-US" b="1" u="sng" dirty="0">
                <a:solidFill>
                  <a:srgbClr val="FFFF00"/>
                </a:solidFill>
              </a:rPr>
              <a:t>and myeloma : </a:t>
            </a:r>
            <a:r>
              <a:rPr lang="en-US" dirty="0"/>
              <a:t>derived from cells of the immune system.</a:t>
            </a:r>
          </a:p>
          <a:p>
            <a:pPr marL="68580" indent="0" algn="l" rtl="0">
              <a:buNone/>
            </a:pPr>
            <a:endParaRPr lang="ar-IQ"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3179" y="1988840"/>
            <a:ext cx="2160000" cy="14446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3693" y="4725144"/>
            <a:ext cx="2376264" cy="1656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20072" y="4725144"/>
            <a:ext cx="2736303" cy="1656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tx2">
                <a:lumMod val="25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8643998" cy="684688"/>
          </a:xfrm>
        </p:spPr>
        <p:txBody>
          <a:bodyPr/>
          <a:lstStyle/>
          <a:p>
            <a:pPr algn="ctr"/>
            <a:r>
              <a:rPr lang="en-US" b="1" dirty="0">
                <a:solidFill>
                  <a:srgbClr val="00B0F0"/>
                </a:solidFill>
              </a:rPr>
              <a:t>Cancer types</a:t>
            </a:r>
            <a:r>
              <a:rPr lang="en-US" dirty="0" smtClean="0"/>
              <a:t/>
            </a:r>
            <a:br>
              <a:rPr lang="en-US" dirty="0" smtClean="0"/>
            </a:br>
            <a:endParaRPr lang="ar-IQ" dirty="0"/>
          </a:p>
        </p:txBody>
      </p:sp>
      <p:sp>
        <p:nvSpPr>
          <p:cNvPr id="3" name="Content Placeholder 2"/>
          <p:cNvSpPr>
            <a:spLocks noGrp="1"/>
          </p:cNvSpPr>
          <p:nvPr>
            <p:ph idx="1"/>
          </p:nvPr>
        </p:nvSpPr>
        <p:spPr>
          <a:xfrm>
            <a:off x="323528" y="908720"/>
            <a:ext cx="8496944" cy="5760640"/>
          </a:xfrm>
        </p:spPr>
        <p:txBody>
          <a:bodyPr>
            <a:normAutofit/>
          </a:bodyPr>
          <a:lstStyle/>
          <a:p>
            <a:pPr marL="68580" indent="0" algn="l" rtl="0">
              <a:buNone/>
            </a:pPr>
            <a:r>
              <a:rPr lang="en-US" sz="3200" b="1" dirty="0" smtClean="0">
                <a:solidFill>
                  <a:schemeClr val="accent6">
                    <a:lumMod val="60000"/>
                    <a:lumOff val="40000"/>
                  </a:schemeClr>
                </a:solidFill>
              </a:rPr>
              <a:t>4. </a:t>
            </a:r>
            <a:r>
              <a:rPr lang="en-US" sz="3200" b="1" u="sng" dirty="0" smtClean="0">
                <a:solidFill>
                  <a:srgbClr val="FFFF00"/>
                </a:solidFill>
              </a:rPr>
              <a:t>Sarcoma</a:t>
            </a:r>
            <a:r>
              <a:rPr lang="en-US" sz="3200" b="1" u="sng" dirty="0">
                <a:solidFill>
                  <a:srgbClr val="FFFF00"/>
                </a:solidFill>
              </a:rPr>
              <a:t>:</a:t>
            </a:r>
            <a:r>
              <a:rPr lang="en-US" sz="3200" dirty="0"/>
              <a:t> originating in connective tissue, including fat, muscle </a:t>
            </a:r>
            <a:r>
              <a:rPr lang="en-US" sz="3200" dirty="0" smtClean="0"/>
              <a:t>and </a:t>
            </a:r>
            <a:r>
              <a:rPr lang="en-US" sz="3200" dirty="0"/>
              <a:t>bone</a:t>
            </a:r>
            <a:r>
              <a:rPr lang="en-US" sz="3200" dirty="0" smtClean="0"/>
              <a:t>. </a:t>
            </a:r>
          </a:p>
          <a:p>
            <a:pPr marL="68580" indent="0" algn="l" rtl="0">
              <a:buNone/>
            </a:pPr>
            <a:endParaRPr lang="en-US" sz="3200" dirty="0" smtClean="0"/>
          </a:p>
          <a:p>
            <a:pPr marL="68580" indent="0" algn="l" rtl="0">
              <a:buNone/>
            </a:pPr>
            <a:endParaRPr lang="en-US" sz="3200" dirty="0"/>
          </a:p>
          <a:p>
            <a:pPr marL="68580" indent="0" algn="l" rtl="0">
              <a:buNone/>
            </a:pPr>
            <a:r>
              <a:rPr lang="en-US" sz="3200" b="1" dirty="0" smtClean="0">
                <a:solidFill>
                  <a:schemeClr val="accent6">
                    <a:lumMod val="60000"/>
                    <a:lumOff val="40000"/>
                  </a:schemeClr>
                </a:solidFill>
              </a:rPr>
              <a:t>5.</a:t>
            </a:r>
            <a:r>
              <a:rPr lang="en-US" sz="3200" dirty="0" smtClean="0"/>
              <a:t> </a:t>
            </a:r>
            <a:r>
              <a:rPr lang="en-US" sz="3200" b="1" u="sng" dirty="0" smtClean="0">
                <a:solidFill>
                  <a:srgbClr val="FFFF00"/>
                </a:solidFill>
              </a:rPr>
              <a:t>Central </a:t>
            </a:r>
            <a:r>
              <a:rPr lang="en-US" sz="3200" b="1" u="sng" dirty="0">
                <a:solidFill>
                  <a:srgbClr val="FFFF00"/>
                </a:solidFill>
              </a:rPr>
              <a:t>nervous system: </a:t>
            </a:r>
            <a:r>
              <a:rPr lang="en-US" sz="3200" dirty="0"/>
              <a:t>derived from cells of the brain and spinal cord.</a:t>
            </a:r>
          </a:p>
          <a:p>
            <a:pPr marL="68580" indent="0" algn="l" rtl="0">
              <a:buNone/>
            </a:pPr>
            <a:endParaRPr lang="en-US" sz="3200" dirty="0" smtClean="0"/>
          </a:p>
          <a:p>
            <a:pPr marL="68580" indent="0" algn="l" rtl="0">
              <a:buNone/>
            </a:pPr>
            <a:endParaRPr lang="en-US" sz="3200" dirty="0" smtClean="0"/>
          </a:p>
          <a:p>
            <a:pPr marL="68580" indent="0" algn="l" rtl="0">
              <a:buNone/>
            </a:pPr>
            <a:endParaRPr lang="ar-IQ" sz="32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0" y="1556792"/>
            <a:ext cx="2520000" cy="151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4077072"/>
            <a:ext cx="3438525" cy="245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accent2">
                <a:lumMod val="75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332656"/>
            <a:ext cx="8784976" cy="6525344"/>
          </a:xfrm>
        </p:spPr>
        <p:txBody>
          <a:bodyPr>
            <a:normAutofit/>
          </a:bodyPr>
          <a:lstStyle/>
          <a:p>
            <a:pPr algn="ctr" rtl="0">
              <a:buNone/>
            </a:pPr>
            <a:r>
              <a:rPr lang="en-US" sz="4000" b="1" dirty="0">
                <a:solidFill>
                  <a:srgbClr val="FFFF00"/>
                </a:solidFill>
              </a:rPr>
              <a:t> Cancer types</a:t>
            </a:r>
            <a:r>
              <a:rPr lang="en-GB" sz="3900" b="1" dirty="0" smtClean="0">
                <a:solidFill>
                  <a:srgbClr val="FFFF00"/>
                </a:solidFill>
                <a:latin typeface="Arial Unicode MS" pitchFamily="34" charset="-128"/>
                <a:ea typeface="Arial Unicode MS" pitchFamily="34" charset="-128"/>
                <a:cs typeface="Arial Unicode MS" pitchFamily="34" charset="-128"/>
              </a:rPr>
              <a:t> </a:t>
            </a:r>
          </a:p>
          <a:p>
            <a:pPr marL="582930" indent="-514350" algn="l" rtl="0">
              <a:buAutoNum type="arabicPeriod" startAt="6"/>
            </a:pPr>
            <a:r>
              <a:rPr lang="en-US" sz="2800" b="1" u="sng" dirty="0" smtClean="0">
                <a:solidFill>
                  <a:srgbClr val="FFFF00"/>
                </a:solidFill>
                <a:latin typeface="Arial Unicode MS" pitchFamily="34" charset="-128"/>
                <a:ea typeface="Arial Unicode MS" pitchFamily="34" charset="-128"/>
                <a:cs typeface="Arial Unicode MS" pitchFamily="34" charset="-128"/>
              </a:rPr>
              <a:t>Mesothelioma</a:t>
            </a:r>
            <a:r>
              <a:rPr lang="en-US" sz="2800" b="1" dirty="0" smtClean="0">
                <a:solidFill>
                  <a:srgbClr val="FFFF00"/>
                </a:solidFill>
                <a:latin typeface="Arial Unicode MS" pitchFamily="34" charset="-128"/>
                <a:ea typeface="Arial Unicode MS" pitchFamily="34" charset="-128"/>
                <a:cs typeface="Arial Unicode MS" pitchFamily="34" charset="-128"/>
              </a:rPr>
              <a:t> : </a:t>
            </a:r>
            <a:r>
              <a:rPr lang="en-US" sz="2800" dirty="0">
                <a:latin typeface="Arial Unicode MS" pitchFamily="34" charset="-128"/>
                <a:ea typeface="Arial Unicode MS" pitchFamily="34" charset="-128"/>
                <a:cs typeface="Arial Unicode MS" pitchFamily="34" charset="-128"/>
              </a:rPr>
              <a:t>originating in the </a:t>
            </a:r>
            <a:endParaRPr lang="en-US" sz="2800" dirty="0" smtClean="0">
              <a:latin typeface="Arial Unicode MS" pitchFamily="34" charset="-128"/>
              <a:ea typeface="Arial Unicode MS" pitchFamily="34" charset="-128"/>
              <a:cs typeface="Arial Unicode MS" pitchFamily="34" charset="-128"/>
            </a:endParaRPr>
          </a:p>
          <a:p>
            <a:pPr marL="68580" indent="0" algn="l" rtl="0">
              <a:buNone/>
            </a:pPr>
            <a:r>
              <a:rPr lang="en-US" sz="2800" dirty="0" smtClean="0">
                <a:latin typeface="Arial Unicode MS" pitchFamily="34" charset="-128"/>
                <a:ea typeface="Arial Unicode MS" pitchFamily="34" charset="-128"/>
                <a:cs typeface="Arial Unicode MS" pitchFamily="34" charset="-128"/>
              </a:rPr>
              <a:t>mesothelium</a:t>
            </a:r>
            <a:r>
              <a:rPr lang="en-US" sz="2800" dirty="0">
                <a:latin typeface="Arial Unicode MS" pitchFamily="34" charset="-128"/>
                <a:ea typeface="Arial Unicode MS" pitchFamily="34" charset="-128"/>
                <a:cs typeface="Arial Unicode MS" pitchFamily="34" charset="-128"/>
              </a:rPr>
              <a:t>; the lining of </a:t>
            </a:r>
            <a:r>
              <a:rPr lang="en-US" sz="2800" dirty="0" smtClean="0">
                <a:latin typeface="Arial Unicode MS" pitchFamily="34" charset="-128"/>
                <a:ea typeface="Arial Unicode MS" pitchFamily="34" charset="-128"/>
                <a:cs typeface="Arial Unicode MS" pitchFamily="34" charset="-128"/>
              </a:rPr>
              <a:t>body </a:t>
            </a:r>
            <a:r>
              <a:rPr lang="en-US" sz="2800" dirty="0">
                <a:latin typeface="Arial Unicode MS" pitchFamily="34" charset="-128"/>
                <a:ea typeface="Arial Unicode MS" pitchFamily="34" charset="-128"/>
                <a:cs typeface="Arial Unicode MS" pitchFamily="34" charset="-128"/>
              </a:rPr>
              <a:t>cavities.</a:t>
            </a:r>
          </a:p>
          <a:p>
            <a:pPr algn="l" rtl="0">
              <a:buNone/>
            </a:pPr>
            <a:r>
              <a:rPr lang="en-US" sz="3200" b="1" dirty="0">
                <a:solidFill>
                  <a:srgbClr val="FFFF00"/>
                </a:solidFill>
                <a:latin typeface="Arial Unicode MS" pitchFamily="34" charset="-128"/>
                <a:ea typeface="Arial Unicode MS" pitchFamily="34" charset="-128"/>
                <a:cs typeface="Arial Unicode MS" pitchFamily="34" charset="-128"/>
              </a:rPr>
              <a:t> </a:t>
            </a:r>
            <a:endParaRPr lang="en-US" sz="3200" b="1" dirty="0" smtClean="0">
              <a:solidFill>
                <a:srgbClr val="FFFF00"/>
              </a:solidFill>
              <a:latin typeface="Arial Unicode MS" pitchFamily="34" charset="-128"/>
              <a:ea typeface="Arial Unicode MS" pitchFamily="34" charset="-128"/>
              <a:cs typeface="Arial Unicode MS" pitchFamily="34" charset="-128"/>
            </a:endParaRPr>
          </a:p>
          <a:p>
            <a:pPr algn="ctr" rtl="0">
              <a:buNone/>
            </a:pPr>
            <a:r>
              <a:rPr lang="en-US" sz="3200" b="1" dirty="0">
                <a:solidFill>
                  <a:schemeClr val="accent6">
                    <a:lumMod val="60000"/>
                    <a:lumOff val="40000"/>
                  </a:schemeClr>
                </a:solidFill>
                <a:latin typeface="Arial Unicode MS" pitchFamily="34" charset="-128"/>
                <a:ea typeface="Arial Unicode MS" pitchFamily="34" charset="-128"/>
                <a:cs typeface="Arial Unicode MS" pitchFamily="34" charset="-128"/>
              </a:rPr>
              <a:t>Causes of cancer</a:t>
            </a:r>
          </a:p>
          <a:p>
            <a:pPr marL="525780" indent="-457200" algn="l" rtl="0">
              <a:buAutoNum type="arabicParenR"/>
            </a:pPr>
            <a:r>
              <a:rPr lang="en-US" sz="2400" b="1" u="sng" dirty="0" smtClean="0">
                <a:solidFill>
                  <a:srgbClr val="FFFF00"/>
                </a:solidFill>
                <a:latin typeface="Arial Unicode MS" pitchFamily="34" charset="-128"/>
                <a:ea typeface="Arial Unicode MS" pitchFamily="34" charset="-128"/>
                <a:cs typeface="Arial Unicode MS" pitchFamily="34" charset="-128"/>
              </a:rPr>
              <a:t>Chemicals</a:t>
            </a:r>
            <a:r>
              <a:rPr lang="en-US" sz="2400" b="1" u="sng" dirty="0">
                <a:solidFill>
                  <a:srgbClr val="FFFF00"/>
                </a:solidFill>
                <a:latin typeface="Arial Unicode MS" pitchFamily="34" charset="-128"/>
                <a:ea typeface="Arial Unicode MS" pitchFamily="34" charset="-128"/>
                <a:cs typeface="Arial Unicode MS" pitchFamily="34" charset="-128"/>
              </a:rPr>
              <a:t>:</a:t>
            </a:r>
            <a:r>
              <a:rPr lang="en-US" sz="2400" b="1" dirty="0">
                <a:solidFill>
                  <a:srgbClr val="FFFF00"/>
                </a:solidFill>
                <a:latin typeface="Arial Unicode MS" pitchFamily="34" charset="-128"/>
                <a:ea typeface="Arial Unicode MS" pitchFamily="34" charset="-128"/>
                <a:cs typeface="Arial Unicode MS" pitchFamily="34" charset="-128"/>
              </a:rPr>
              <a:t> </a:t>
            </a:r>
            <a:r>
              <a:rPr lang="en-US" sz="2400" b="1" dirty="0" smtClean="0">
                <a:solidFill>
                  <a:srgbClr val="FFFF00"/>
                </a:solidFill>
                <a:latin typeface="Arial Unicode MS" pitchFamily="34" charset="-128"/>
                <a:ea typeface="Arial Unicode MS" pitchFamily="34" charset="-128"/>
                <a:cs typeface="Arial Unicode MS" pitchFamily="34" charset="-128"/>
              </a:rPr>
              <a:t> </a:t>
            </a:r>
            <a:r>
              <a:rPr lang="en-US" sz="2400" dirty="0" smtClean="0">
                <a:latin typeface="Arial Unicode MS" pitchFamily="34" charset="-128"/>
                <a:ea typeface="Arial Unicode MS" pitchFamily="34" charset="-128"/>
                <a:cs typeface="Arial Unicode MS" pitchFamily="34" charset="-128"/>
              </a:rPr>
              <a:t>Exposure </a:t>
            </a:r>
            <a:r>
              <a:rPr lang="en-US" sz="2400" dirty="0">
                <a:latin typeface="Arial Unicode MS" pitchFamily="34" charset="-128"/>
                <a:ea typeface="Arial Unicode MS" pitchFamily="34" charset="-128"/>
                <a:cs typeface="Arial Unicode MS" pitchFamily="34" charset="-128"/>
              </a:rPr>
              <a:t>to particular substances have been linked to specific types of cancer. These substances are called carcinogens</a:t>
            </a:r>
            <a:r>
              <a:rPr lang="en-US" sz="2400" dirty="0" smtClean="0">
                <a:latin typeface="Arial Unicode MS" pitchFamily="34" charset="-128"/>
                <a:ea typeface="Arial Unicode MS" pitchFamily="34" charset="-128"/>
                <a:cs typeface="Arial Unicode MS" pitchFamily="34" charset="-128"/>
              </a:rPr>
              <a:t>.</a:t>
            </a:r>
          </a:p>
          <a:p>
            <a:pPr marL="68580" indent="0" algn="l" rtl="0">
              <a:buNone/>
            </a:pPr>
            <a:r>
              <a:rPr lang="en-US" sz="2400" b="1" dirty="0" smtClean="0">
                <a:latin typeface="Arial Unicode MS" pitchFamily="34" charset="-128"/>
                <a:ea typeface="Arial Unicode MS" pitchFamily="34" charset="-128"/>
                <a:cs typeface="Arial Unicode MS" pitchFamily="34" charset="-128"/>
              </a:rPr>
              <a:t>2)</a:t>
            </a:r>
            <a:r>
              <a:rPr lang="en-US" sz="2400" dirty="0" smtClean="0">
                <a:latin typeface="Arial Unicode MS" pitchFamily="34" charset="-128"/>
                <a:ea typeface="Arial Unicode MS" pitchFamily="34" charset="-128"/>
                <a:cs typeface="Arial Unicode MS" pitchFamily="34" charset="-128"/>
              </a:rPr>
              <a:t> </a:t>
            </a:r>
            <a:r>
              <a:rPr lang="en-US" sz="2400" b="1" u="sng" dirty="0" smtClean="0">
                <a:solidFill>
                  <a:srgbClr val="FFFF00"/>
                </a:solidFill>
                <a:latin typeface="Arial Unicode MS" pitchFamily="34" charset="-128"/>
                <a:ea typeface="Arial Unicode MS" pitchFamily="34" charset="-128"/>
                <a:cs typeface="Arial Unicode MS" pitchFamily="34" charset="-128"/>
              </a:rPr>
              <a:t>Radiation</a:t>
            </a:r>
            <a:r>
              <a:rPr lang="en-US" sz="2400" b="1" u="sng" dirty="0">
                <a:solidFill>
                  <a:srgbClr val="FFFF00"/>
                </a:solidFill>
                <a:latin typeface="Arial Unicode MS" pitchFamily="34" charset="-128"/>
                <a:ea typeface="Arial Unicode MS" pitchFamily="34" charset="-128"/>
                <a:cs typeface="Arial Unicode MS" pitchFamily="34" charset="-128"/>
              </a:rPr>
              <a:t>:</a:t>
            </a:r>
            <a:r>
              <a:rPr lang="en-US" sz="2400" dirty="0">
                <a:latin typeface="Arial Unicode MS" pitchFamily="34" charset="-128"/>
                <a:ea typeface="Arial Unicode MS" pitchFamily="34" charset="-128"/>
                <a:cs typeface="Arial Unicode MS" pitchFamily="34" charset="-128"/>
              </a:rPr>
              <a:t> Radiation can cause cancer in most parts of the body in all animals and at any age. Prolonged exposure to ultraviolet radiation from the sun can lead to melanoma and other skin cancers. </a:t>
            </a:r>
            <a:endParaRPr lang="en-US" sz="2400" dirty="0" smtClean="0">
              <a:latin typeface="Arial Unicode MS" pitchFamily="34" charset="-128"/>
              <a:ea typeface="Arial Unicode MS" pitchFamily="34" charset="-128"/>
              <a:cs typeface="Arial Unicode MS" pitchFamily="34" charset="-128"/>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1052736"/>
            <a:ext cx="2087992" cy="1384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accent2">
                <a:lumMod val="75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71472" y="512064"/>
            <a:ext cx="8115328" cy="914400"/>
          </a:xfrm>
        </p:spPr>
        <p:txBody>
          <a:bodyPr/>
          <a:lstStyle/>
          <a:p>
            <a:pPr algn="ctr"/>
            <a:r>
              <a:rPr lang="en-US" b="1" dirty="0">
                <a:solidFill>
                  <a:schemeClr val="accent6">
                    <a:lumMod val="60000"/>
                    <a:lumOff val="40000"/>
                  </a:schemeClr>
                </a:solidFill>
              </a:rPr>
              <a:t>Causes of cancer</a:t>
            </a:r>
          </a:p>
        </p:txBody>
      </p:sp>
      <p:sp>
        <p:nvSpPr>
          <p:cNvPr id="3" name="Content Placeholder 2"/>
          <p:cNvSpPr>
            <a:spLocks noGrp="1"/>
          </p:cNvSpPr>
          <p:nvPr>
            <p:ph idx="1"/>
          </p:nvPr>
        </p:nvSpPr>
        <p:spPr>
          <a:xfrm>
            <a:off x="179512" y="1428736"/>
            <a:ext cx="8784976" cy="5312632"/>
          </a:xfrm>
        </p:spPr>
        <p:txBody>
          <a:bodyPr>
            <a:normAutofit/>
          </a:bodyPr>
          <a:lstStyle/>
          <a:p>
            <a:pPr marL="68580" indent="0" algn="l" rtl="0">
              <a:buNone/>
            </a:pPr>
            <a:r>
              <a:rPr lang="en-US" b="1" dirty="0" smtClean="0"/>
              <a:t>3)</a:t>
            </a:r>
            <a:r>
              <a:rPr lang="en-US" dirty="0" smtClean="0"/>
              <a:t> </a:t>
            </a:r>
            <a:r>
              <a:rPr lang="en-US" b="1" u="sng" dirty="0" smtClean="0">
                <a:solidFill>
                  <a:srgbClr val="FFFF00"/>
                </a:solidFill>
              </a:rPr>
              <a:t>Heredity</a:t>
            </a:r>
            <a:r>
              <a:rPr lang="en-US" b="1" u="sng" dirty="0">
                <a:solidFill>
                  <a:srgbClr val="FFFF00"/>
                </a:solidFill>
              </a:rPr>
              <a:t>:</a:t>
            </a:r>
            <a:r>
              <a:rPr lang="en-US" dirty="0"/>
              <a:t> </a:t>
            </a:r>
            <a:r>
              <a:rPr lang="en-US" sz="2800" dirty="0"/>
              <a:t>Hereditary cancers are primarily caused by an inherited genetic defect. </a:t>
            </a:r>
            <a:endParaRPr lang="en-US" sz="2800" dirty="0" smtClean="0"/>
          </a:p>
          <a:p>
            <a:pPr marL="68580" indent="0" algn="l" rtl="0">
              <a:buNone/>
            </a:pPr>
            <a:r>
              <a:rPr lang="en-US" sz="2800" b="1" dirty="0" smtClean="0"/>
              <a:t>4)</a:t>
            </a:r>
            <a:r>
              <a:rPr lang="en-US" sz="2800" dirty="0" smtClean="0"/>
              <a:t> </a:t>
            </a:r>
            <a:r>
              <a:rPr lang="en-US" sz="2800" b="1" u="sng" dirty="0" smtClean="0">
                <a:solidFill>
                  <a:srgbClr val="FFFF00"/>
                </a:solidFill>
              </a:rPr>
              <a:t>Physical </a:t>
            </a:r>
            <a:r>
              <a:rPr lang="en-US" sz="2800" b="1" u="sng" dirty="0">
                <a:solidFill>
                  <a:srgbClr val="FFFF00"/>
                </a:solidFill>
              </a:rPr>
              <a:t>agents :</a:t>
            </a:r>
            <a:r>
              <a:rPr lang="en-US" sz="2800" b="1" dirty="0">
                <a:solidFill>
                  <a:srgbClr val="FFFF00"/>
                </a:solidFill>
              </a:rPr>
              <a:t> </a:t>
            </a:r>
            <a:r>
              <a:rPr lang="en-US" sz="2800" dirty="0"/>
              <a:t>Some substances cause cancer primarily through their physical rather than chemical effects. physical carcinogens must get inside the body (such as through inhalation) and require years of exposure to produce cancer</a:t>
            </a:r>
            <a:r>
              <a:rPr lang="en-US" sz="2800" dirty="0" smtClean="0"/>
              <a:t>.</a:t>
            </a:r>
          </a:p>
          <a:p>
            <a:pPr marL="68580" indent="0" algn="l" rtl="0">
              <a:buNone/>
            </a:pPr>
            <a:r>
              <a:rPr lang="en-US" sz="2800" b="1" dirty="0" smtClean="0"/>
              <a:t>5)</a:t>
            </a:r>
            <a:r>
              <a:rPr lang="en-US" sz="2800" dirty="0" smtClean="0"/>
              <a:t> </a:t>
            </a:r>
            <a:r>
              <a:rPr lang="en-US" sz="2800" b="1" u="sng" dirty="0" smtClean="0">
                <a:solidFill>
                  <a:srgbClr val="FFFF00"/>
                </a:solidFill>
              </a:rPr>
              <a:t>Infection</a:t>
            </a:r>
            <a:r>
              <a:rPr lang="en-US" sz="2800" b="1" u="sng" dirty="0">
                <a:solidFill>
                  <a:srgbClr val="FFFF00"/>
                </a:solidFill>
              </a:rPr>
              <a:t>:</a:t>
            </a:r>
            <a:r>
              <a:rPr lang="en-US" sz="2800" dirty="0"/>
              <a:t> Worldwide approximately 18% of cancer deaths are related to infectious diseases. Viruses (</a:t>
            </a:r>
            <a:r>
              <a:rPr lang="en-US" sz="2800" b="1" dirty="0" err="1">
                <a:solidFill>
                  <a:srgbClr val="FFFF00"/>
                </a:solidFill>
              </a:rPr>
              <a:t>Oncoviruses</a:t>
            </a:r>
            <a:r>
              <a:rPr lang="en-US" sz="2800" dirty="0"/>
              <a:t>)  are the usual infectious agents that cause cancer, also  bacteria and parasites may play a role.</a:t>
            </a:r>
            <a:endParaRPr lang="en-US" sz="2800" dirty="0" smtClean="0"/>
          </a:p>
          <a:p>
            <a:pPr marL="68580" indent="0" algn="l" rtl="0">
              <a:buNone/>
            </a:pPr>
            <a:endParaRPr lang="ar-IQ"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210</TotalTime>
  <Words>474</Words>
  <Application>Microsoft Office PowerPoint</Application>
  <PresentationFormat>On-screen Show (4:3)</PresentationFormat>
  <Paragraphs>61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Metro</vt:lpstr>
      <vt:lpstr>Cell Biology Lec (9) Cancer cell </vt:lpstr>
      <vt:lpstr>Cancer cell</vt:lpstr>
      <vt:lpstr>PowerPoint Presentation</vt:lpstr>
      <vt:lpstr>PowerPoint Presentation</vt:lpstr>
      <vt:lpstr>PowerPoint Presentation</vt:lpstr>
      <vt:lpstr>Cancer types </vt:lpstr>
      <vt:lpstr>Cancer types </vt:lpstr>
      <vt:lpstr>PowerPoint Presentation</vt:lpstr>
      <vt:lpstr>Causes of cancer</vt:lpstr>
      <vt:lpstr>Management or treatment of cancer </vt:lpstr>
      <vt:lpstr>Management or treatment of cancer</vt:lpstr>
      <vt:lpstr>Management or treatment of cancer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Cell Cycle </dc:title>
  <dc:creator>max</dc:creator>
  <cp:lastModifiedBy>Nice</cp:lastModifiedBy>
  <cp:revision>41</cp:revision>
  <dcterms:created xsi:type="dcterms:W3CDTF">2015-01-24T15:53:36Z</dcterms:created>
  <dcterms:modified xsi:type="dcterms:W3CDTF">2018-07-25T16:17:39Z</dcterms:modified>
</cp:coreProperties>
</file>